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</p:sldIdLst>
  <p:sldSz cy="5143500" cx="9144000"/>
  <p:notesSz cx="6858000" cy="9144000"/>
  <p:embeddedFontLst>
    <p:embeddedFont>
      <p:font typeface="Montserrat SemiBold"/>
      <p:regular r:id="rId61"/>
      <p:bold r:id="rId62"/>
      <p:italic r:id="rId63"/>
      <p:boldItalic r:id="rId64"/>
    </p:embeddedFont>
    <p:embeddedFont>
      <p:font typeface="Roboto"/>
      <p:regular r:id="rId65"/>
      <p:bold r:id="rId66"/>
      <p:italic r:id="rId67"/>
      <p:boldItalic r:id="rId68"/>
    </p:embeddedFont>
    <p:embeddedFont>
      <p:font typeface="Montserrat"/>
      <p:regular r:id="rId69"/>
      <p:bold r:id="rId70"/>
      <p:italic r:id="rId71"/>
      <p:boldItalic r:id="rId72"/>
    </p:embeddedFont>
    <p:embeddedFont>
      <p:font typeface="Montserrat Black"/>
      <p:bold r:id="rId73"/>
      <p:boldItalic r:id="rId74"/>
    </p:embeddedFont>
    <p:embeddedFont>
      <p:font typeface="Montserrat Medium"/>
      <p:regular r:id="rId75"/>
      <p:bold r:id="rId76"/>
      <p:italic r:id="rId77"/>
      <p:boldItalic r:id="rId78"/>
    </p:embeddedFont>
    <p:embeddedFont>
      <p:font typeface="Roboto Light"/>
      <p:regular r:id="rId79"/>
      <p:bold r:id="rId80"/>
      <p:italic r:id="rId81"/>
      <p:boldItalic r:id="rId82"/>
    </p:embeddedFont>
    <p:embeddedFont>
      <p:font typeface="Montserrat ExtraBold"/>
      <p:bold r:id="rId83"/>
      <p:boldItalic r:id="rId84"/>
    </p:embeddedFont>
    <p:embeddedFont>
      <p:font typeface="Open Sans"/>
      <p:regular r:id="rId85"/>
      <p:bold r:id="rId86"/>
      <p:italic r:id="rId87"/>
      <p:boldItalic r:id="rId8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15">
          <p15:clr>
            <a:srgbClr val="9AA0A6"/>
          </p15:clr>
        </p15:guide>
        <p15:guide id="2" orient="horz" pos="110">
          <p15:clr>
            <a:srgbClr val="9AA0A6"/>
          </p15:clr>
        </p15:guide>
        <p15:guide id="3" orient="horz" pos="3130">
          <p15:clr>
            <a:srgbClr val="9AA0A6"/>
          </p15:clr>
        </p15:guide>
        <p15:guide id="4" pos="5655">
          <p15:clr>
            <a:srgbClr val="9AA0A6"/>
          </p15:clr>
        </p15:guide>
        <p15:guide id="5" pos="4704">
          <p15:clr>
            <a:srgbClr val="9AA0A6"/>
          </p15:clr>
        </p15:guide>
        <p15:guide id="6" pos="353">
          <p15:clr>
            <a:srgbClr val="9AA0A6"/>
          </p15:clr>
        </p15:guide>
        <p15:guide id="7" pos="4459">
          <p15:clr>
            <a:srgbClr val="9AA0A6"/>
          </p15:clr>
        </p15:guide>
        <p15:guide id="8" orient="horz" pos="696">
          <p15:clr>
            <a:srgbClr val="9AA0A6"/>
          </p15:clr>
        </p15:guide>
        <p15:guide id="9" orient="horz" pos="1622">
          <p15:clr>
            <a:srgbClr val="9AA0A6"/>
          </p15:clr>
        </p15:guide>
        <p15:guide id="10" orient="horz" pos="1975">
          <p15:clr>
            <a:srgbClr val="9AA0A6"/>
          </p15:clr>
        </p15:guide>
        <p15:guide id="11" orient="horz" pos="2906">
          <p15:clr>
            <a:srgbClr val="9AA0A6"/>
          </p15:clr>
        </p15:guide>
        <p15:guide id="12" pos="2098">
          <p15:clr>
            <a:srgbClr val="9AA0A6"/>
          </p15:clr>
        </p15:guide>
        <p15:guide id="13" pos="2555">
          <p15:clr>
            <a:srgbClr val="9AA0A6"/>
          </p15:clr>
        </p15:guide>
        <p15:guide id="14" pos="4311">
          <p15:clr>
            <a:srgbClr val="9AA0A6"/>
          </p15:clr>
        </p15:guide>
        <p15:guide id="15" orient="horz" pos="101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903CB82-C911-4726-BB35-92857D4AB5AC}">
  <a:tblStyle styleId="{B903CB82-C911-4726-BB35-92857D4AB5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5"/>
        <p:guide pos="110" orient="horz"/>
        <p:guide pos="3130" orient="horz"/>
        <p:guide pos="5655"/>
        <p:guide pos="4704"/>
        <p:guide pos="353"/>
        <p:guide pos="4459"/>
        <p:guide pos="696" orient="horz"/>
        <p:guide pos="1622" orient="horz"/>
        <p:guide pos="1975" orient="horz"/>
        <p:guide pos="2906" orient="horz"/>
        <p:guide pos="2098"/>
        <p:guide pos="2555"/>
        <p:guide pos="4311"/>
        <p:guide pos="101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MontserratExtraBold-boldItalic.fntdata"/><Relationship Id="rId83" Type="http://schemas.openxmlformats.org/officeDocument/2006/relationships/font" Target="fonts/MontserratExtraBold-bold.fntdata"/><Relationship Id="rId42" Type="http://schemas.openxmlformats.org/officeDocument/2006/relationships/slide" Target="slides/slide35.xml"/><Relationship Id="rId86" Type="http://schemas.openxmlformats.org/officeDocument/2006/relationships/font" Target="fonts/OpenSans-bold.fntdata"/><Relationship Id="rId41" Type="http://schemas.openxmlformats.org/officeDocument/2006/relationships/slide" Target="slides/slide34.xml"/><Relationship Id="rId85" Type="http://schemas.openxmlformats.org/officeDocument/2006/relationships/font" Target="fonts/OpenSans-regular.fntdata"/><Relationship Id="rId44" Type="http://schemas.openxmlformats.org/officeDocument/2006/relationships/slide" Target="slides/slide37.xml"/><Relationship Id="rId88" Type="http://schemas.openxmlformats.org/officeDocument/2006/relationships/font" Target="fonts/OpenSans-boldItalic.fntdata"/><Relationship Id="rId43" Type="http://schemas.openxmlformats.org/officeDocument/2006/relationships/slide" Target="slides/slide36.xml"/><Relationship Id="rId87" Type="http://schemas.openxmlformats.org/officeDocument/2006/relationships/font" Target="fonts/OpenSans-italic.fntdata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0" Type="http://schemas.openxmlformats.org/officeDocument/2006/relationships/font" Target="fonts/RobotoLight-bold.fntdata"/><Relationship Id="rId82" Type="http://schemas.openxmlformats.org/officeDocument/2006/relationships/font" Target="fonts/RobotoLight-boldItalic.fntdata"/><Relationship Id="rId81" Type="http://schemas.openxmlformats.org/officeDocument/2006/relationships/font" Target="fonts/Roboto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font" Target="fonts/MontserratBlack-bold.fntdata"/><Relationship Id="rId72" Type="http://schemas.openxmlformats.org/officeDocument/2006/relationships/font" Target="fonts/Montserrat-boldItalic.fntdata"/><Relationship Id="rId31" Type="http://schemas.openxmlformats.org/officeDocument/2006/relationships/slide" Target="slides/slide24.xml"/><Relationship Id="rId75" Type="http://schemas.openxmlformats.org/officeDocument/2006/relationships/font" Target="fonts/MontserratMedium-regular.fntdata"/><Relationship Id="rId30" Type="http://schemas.openxmlformats.org/officeDocument/2006/relationships/slide" Target="slides/slide23.xml"/><Relationship Id="rId74" Type="http://schemas.openxmlformats.org/officeDocument/2006/relationships/font" Target="fonts/MontserratBlack-boldItalic.fntdata"/><Relationship Id="rId33" Type="http://schemas.openxmlformats.org/officeDocument/2006/relationships/slide" Target="slides/slide26.xml"/><Relationship Id="rId77" Type="http://schemas.openxmlformats.org/officeDocument/2006/relationships/font" Target="fonts/MontserratMedium-italic.fntdata"/><Relationship Id="rId32" Type="http://schemas.openxmlformats.org/officeDocument/2006/relationships/slide" Target="slides/slide25.xml"/><Relationship Id="rId76" Type="http://schemas.openxmlformats.org/officeDocument/2006/relationships/font" Target="fonts/MontserratMedium-bold.fntdata"/><Relationship Id="rId35" Type="http://schemas.openxmlformats.org/officeDocument/2006/relationships/slide" Target="slides/slide28.xml"/><Relationship Id="rId79" Type="http://schemas.openxmlformats.org/officeDocument/2006/relationships/font" Target="fonts/RobotoLight-regular.fntdata"/><Relationship Id="rId34" Type="http://schemas.openxmlformats.org/officeDocument/2006/relationships/slide" Target="slides/slide27.xml"/><Relationship Id="rId78" Type="http://schemas.openxmlformats.org/officeDocument/2006/relationships/font" Target="fonts/MontserratMedium-boldItalic.fntdata"/><Relationship Id="rId71" Type="http://schemas.openxmlformats.org/officeDocument/2006/relationships/font" Target="fonts/Montserrat-italic.fntdata"/><Relationship Id="rId70" Type="http://schemas.openxmlformats.org/officeDocument/2006/relationships/font" Target="fonts/Montserrat-bold.fntdata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MontserratSemiBold-bold.fntdata"/><Relationship Id="rId61" Type="http://schemas.openxmlformats.org/officeDocument/2006/relationships/font" Target="fonts/MontserratSemiBold-regular.fntdata"/><Relationship Id="rId20" Type="http://schemas.openxmlformats.org/officeDocument/2006/relationships/slide" Target="slides/slide13.xml"/><Relationship Id="rId64" Type="http://schemas.openxmlformats.org/officeDocument/2006/relationships/font" Target="fonts/MontserratSemiBold-boldItalic.fntdata"/><Relationship Id="rId63" Type="http://schemas.openxmlformats.org/officeDocument/2006/relationships/font" Target="fonts/MontserratSemiBold-italic.fntdata"/><Relationship Id="rId22" Type="http://schemas.openxmlformats.org/officeDocument/2006/relationships/slide" Target="slides/slide15.xml"/><Relationship Id="rId66" Type="http://schemas.openxmlformats.org/officeDocument/2006/relationships/font" Target="fonts/Roboto-bold.fntdata"/><Relationship Id="rId21" Type="http://schemas.openxmlformats.org/officeDocument/2006/relationships/slide" Target="slides/slide14.xml"/><Relationship Id="rId65" Type="http://schemas.openxmlformats.org/officeDocument/2006/relationships/font" Target="fonts/Roboto-regular.fntdata"/><Relationship Id="rId24" Type="http://schemas.openxmlformats.org/officeDocument/2006/relationships/slide" Target="slides/slide17.xml"/><Relationship Id="rId68" Type="http://schemas.openxmlformats.org/officeDocument/2006/relationships/font" Target="fonts/Roboto-boldItalic.fntdata"/><Relationship Id="rId23" Type="http://schemas.openxmlformats.org/officeDocument/2006/relationships/slide" Target="slides/slide16.xml"/><Relationship Id="rId67" Type="http://schemas.openxmlformats.org/officeDocument/2006/relationships/font" Target="fonts/Roboto-italic.fntdata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Montserrat-regular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2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jpg>
</file>

<file path=ppt/media/image24.png>
</file>

<file path=ppt/media/image25.jpg>
</file>

<file path=ppt/media/image27.png>
</file>

<file path=ppt/media/image28.png>
</file>

<file path=ppt/media/image29.png>
</file>

<file path=ppt/media/image3.png>
</file>

<file path=ppt/media/image33.png>
</file>

<file path=ppt/media/image34.png>
</file>

<file path=ppt/media/image35.png>
</file>

<file path=ppt/media/image36.png>
</file>

<file path=ppt/media/image38.jpg>
</file>

<file path=ppt/media/image39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670dd1bee_1_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670dd1be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69513fd65_0_11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a69513fd65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a69513fd65_0_12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a69513fd6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69513fd65_0_22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a69513fd65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a69513fd65_0_255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a69513fd65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a69513fd65_0_26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a69513fd65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a69513fd65_0_30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a69513fd65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a69513fd65_0_37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a69513fd65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a69513fd65_0_38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a69513fd65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a69513fd65_0_40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a69513fd65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a69513fd65_0_42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a69513fd65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5f469a67e_0_18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5f469a67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69513fd65_0_17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69513fd65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75f469a67e_0_3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75f469a67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a69513fd65_0_48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a69513fd65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a69513fd65_0_50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a69513fd65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a69513fd65_0_468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a69513fd65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a69513fd65_0_642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a69513fd65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a69513fd65_0_68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a69513fd65_0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a69513fd65_0_66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a69513fd65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a69513fd65_0_70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a69513fd65_0_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a69513fd65_0_73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a69513fd65_0_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982690952d_0_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98269095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a69513fd65_0_75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a69513fd65_0_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a69513fd65_0_772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a69513fd65_0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a69513fd65_0_798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a69513fd65_0_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a69513fd65_0_81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a69513fd65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a69513fd65_0_82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a69513fd65_0_8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a69513fd65_0_85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a69513fd65_0_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a69513fd65_0_86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a69513fd65_0_8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a69fa43840_0_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a69fa4384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a69fa43840_0_9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a69fa4384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a69fa43840_0_122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a69fa4384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982690952d_0_52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982690952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a69fa43840_0_42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a69fa43840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a701bd07dd_1_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a701bd07dd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a69fa43840_0_14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a69fa43840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a69513fd65_0_97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a69513fd65_0_9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a69513fd65_0_992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a69513fd65_0_9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a69513fd65_0_103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a69513fd65_0_10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a69fa43840_0_18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a69fa43840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a69513fd65_0_1068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a69513fd65_0_10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a69513fd65_0_108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a69513fd65_0_10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a69513fd65_0_109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a69513fd65_0_1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72441868d_1_1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a72441868d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de4c7a7b5_0_130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de4c7a7b5_0_1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982690952d_0_21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982690952d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982690952d_0_27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982690952d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6de4c7a7b5_0_133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6de4c7a7b5_0_1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982690952d_0_9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982690952d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a69513fd65_0_82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a69513fd65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982690952d_0_11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982690952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a69513fd65_0_105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a69513fd65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етка_2 1 1">
  <p:cSld name="CUSTOM_1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етка_1">
  <p:cSld name="CUSTOM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2880">
          <p15:clr>
            <a:schemeClr val="accent4"/>
          </p15:clr>
        </p15:guide>
        <p15:guide id="2" orient="horz" pos="1620">
          <p15:clr>
            <a:schemeClr val="accent4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етка_2">
  <p:cSld name="CUSTOM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етка_2 1">
  <p:cSld name="CUSTOM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етка_2 1 1">
  <p:cSld name="CUSTOM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-265050" y="2167675"/>
            <a:ext cx="28500" cy="1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993">
          <p15:clr>
            <a:schemeClr val="accent4"/>
          </p15:clr>
        </p15:guide>
        <p15:guide id="2" pos="2767">
          <p15:clr>
            <a:schemeClr val="accent4"/>
          </p15:clr>
        </p15:guide>
        <p15:guide id="3" pos="2880">
          <p15:clr>
            <a:srgbClr val="6AA84F"/>
          </p15:clr>
        </p15:guide>
        <p15:guide id="4" pos="1996">
          <p15:clr>
            <a:srgbClr val="93C47D"/>
          </p15:clr>
        </p15:guide>
        <p15:guide id="5" pos="3762">
          <p15:clr>
            <a:srgbClr val="6AA84F"/>
          </p15:clr>
        </p15:guide>
        <p15:guide id="6" pos="2109">
          <p15:clr>
            <a:schemeClr val="accent4"/>
          </p15:clr>
        </p15:guide>
        <p15:guide id="7" pos="1882">
          <p15:clr>
            <a:schemeClr val="accent4"/>
          </p15:clr>
        </p15:guide>
        <p15:guide id="8" pos="3649">
          <p15:clr>
            <a:schemeClr val="accent4"/>
          </p15:clr>
        </p15:guide>
        <p15:guide id="9" pos="3876">
          <p15:clr>
            <a:schemeClr val="accent4"/>
          </p15:clr>
        </p15:guide>
        <p15:guide id="10" orient="horz" pos="426">
          <p15:clr>
            <a:srgbClr val="B7B7B7"/>
          </p15:clr>
        </p15:guide>
        <p15:guide id="11" orient="horz" pos="625">
          <p15:clr>
            <a:srgbClr val="B7B7B7"/>
          </p15:clr>
        </p15:guide>
        <p15:guide id="12" orient="horz" pos="824">
          <p15:clr>
            <a:srgbClr val="B7B7B7"/>
          </p15:clr>
        </p15:guide>
        <p15:guide id="13" orient="horz" pos="1023">
          <p15:clr>
            <a:srgbClr val="B7B7B7"/>
          </p15:clr>
        </p15:guide>
        <p15:guide id="14" orient="horz" pos="1222">
          <p15:clr>
            <a:srgbClr val="B7B7B7"/>
          </p15:clr>
        </p15:guide>
        <p15:guide id="15" orient="horz" pos="1421">
          <p15:clr>
            <a:srgbClr val="B7B7B7"/>
          </p15:clr>
        </p15:guide>
        <p15:guide id="16" orient="horz" pos="1620">
          <p15:clr>
            <a:srgbClr val="B7B7B7"/>
          </p15:clr>
        </p15:guide>
        <p15:guide id="17" orient="horz" pos="1819">
          <p15:clr>
            <a:srgbClr val="B7B7B7"/>
          </p15:clr>
        </p15:guide>
        <p15:guide id="18" orient="horz" pos="2018">
          <p15:clr>
            <a:srgbClr val="B7B7B7"/>
          </p15:clr>
        </p15:guide>
        <p15:guide id="19" orient="horz" pos="2217">
          <p15:clr>
            <a:srgbClr val="B7B7B7"/>
          </p15:clr>
        </p15:guide>
        <p15:guide id="20" orient="horz" pos="2416">
          <p15:clr>
            <a:srgbClr val="B7B7B7"/>
          </p15:clr>
        </p15:guide>
        <p15:guide id="21" orient="horz" pos="2615">
          <p15:clr>
            <a:srgbClr val="B7B7B7"/>
          </p15:clr>
        </p15:guide>
        <p15:guide id="22" orient="horz" pos="2814">
          <p15:clr>
            <a:srgbClr val="B7B7B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>
  <p:cSld name="1_Title 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текст 2">
  <p:cSld name="TITLE_AND_BODY_2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4775425" y="323825"/>
            <a:ext cx="36735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20"/>
          <p:cNvSpPr txBox="1"/>
          <p:nvPr>
            <p:ph idx="1" type="body"/>
          </p:nvPr>
        </p:nvSpPr>
        <p:spPr>
          <a:xfrm>
            <a:off x="5062087" y="1988175"/>
            <a:ext cx="37701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3">
  <p:cSld name="TITLE_AND_BODY_3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1"/>
          <p:cNvSpPr txBox="1"/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" type="body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0" name="Google Shape;70;p22"/>
          <p:cNvSpPr/>
          <p:nvPr/>
        </p:nvSpPr>
        <p:spPr>
          <a:xfrm>
            <a:off x="180000" y="193500"/>
            <a:ext cx="8784000" cy="4756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" name="Google Shape;71;p22"/>
          <p:cNvSpPr txBox="1"/>
          <p:nvPr>
            <p:ph type="title"/>
          </p:nvPr>
        </p:nvSpPr>
        <p:spPr>
          <a:xfrm>
            <a:off x="622450" y="357100"/>
            <a:ext cx="61116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ontserrat SemiBold"/>
              <a:buNone/>
              <a:defRPr sz="2800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" type="body"/>
          </p:nvPr>
        </p:nvSpPr>
        <p:spPr>
          <a:xfrm>
            <a:off x="634825" y="1045100"/>
            <a:ext cx="6111600" cy="24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 SemiBold"/>
              <a:buChar char="▶"/>
              <a:defRPr sz="1400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-342900" lvl="1" marL="9144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▸"/>
              <a:defRPr sz="12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2921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Roboto Light"/>
              <a:buChar char="▹"/>
              <a:defRPr sz="1000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28575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Font typeface="Roboto Light"/>
              <a:buChar char="▸"/>
              <a:defRPr sz="900"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2794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Font typeface="Roboto Light"/>
              <a:buChar char="▹"/>
              <a:defRPr sz="800"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27305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00"/>
              <a:buFont typeface="Montserrat SemiBold"/>
              <a:buChar char="▸"/>
              <a:defRPr sz="7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indent="-2667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▹"/>
              <a:defRPr sz="600"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2667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▸"/>
              <a:defRPr sz="600"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2667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600"/>
              <a:buFont typeface="Roboto Light"/>
              <a:buChar char="▸"/>
              <a:defRPr sz="6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8895248" y="4944600"/>
            <a:ext cx="248700" cy="1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22"/>
          <p:cNvSpPr txBox="1"/>
          <p:nvPr/>
        </p:nvSpPr>
        <p:spPr>
          <a:xfrm>
            <a:off x="175400" y="4944600"/>
            <a:ext cx="8864700" cy="19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2018 © Алгоритмика</a:t>
            </a:r>
            <a:endParaRPr b="0" i="0" sz="8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4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/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" type="body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indent="-3302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048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indent="-29845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5pPr>
            <a:lvl6pPr indent="-2921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6pPr>
            <a:lvl7pPr indent="-2921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•"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2" type="sldNum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5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4"/>
          <p:cNvSpPr txBox="1"/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4"/>
          <p:cNvSpPr txBox="1"/>
          <p:nvPr>
            <p:ph idx="1" type="body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1pPr>
            <a:lvl2pPr indent="-3302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600"/>
              <a:buChar char="•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3pPr>
            <a:lvl4pPr indent="-3048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•"/>
              <a:defRPr/>
            </a:lvl4pPr>
            <a:lvl5pPr indent="-29845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5pPr>
            <a:lvl6pPr indent="-292100" lvl="5" marL="2743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6pPr>
            <a:lvl7pPr indent="-292100" lvl="6" marL="3200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•"/>
              <a:defRPr/>
            </a:lvl7pPr>
            <a:lvl8pPr indent="-285750" lvl="7" marL="3657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8pPr>
            <a:lvl9pPr indent="-279400" lvl="8" marL="4114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•"/>
              <a:defRPr/>
            </a:lvl9pPr>
          </a:lstStyle>
          <a:p/>
        </p:txBody>
      </p:sp>
      <p:sp>
        <p:nvSpPr>
          <p:cNvPr id="82" name="Google Shape;82;p24"/>
          <p:cNvSpPr txBox="1"/>
          <p:nvPr>
            <p:ph idx="12" type="sldNum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6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5"/>
          <p:cNvSpPr txBox="1"/>
          <p:nvPr>
            <p:ph type="title"/>
          </p:nvPr>
        </p:nvSpPr>
        <p:spPr>
          <a:xfrm>
            <a:off x="360000" y="323825"/>
            <a:ext cx="41430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5"/>
          <p:cNvSpPr txBox="1"/>
          <p:nvPr>
            <p:ph idx="1" type="body"/>
          </p:nvPr>
        </p:nvSpPr>
        <p:spPr>
          <a:xfrm>
            <a:off x="652755" y="1988175"/>
            <a:ext cx="38502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25"/>
          <p:cNvSpPr txBox="1"/>
          <p:nvPr>
            <p:ph idx="12" type="sldNum"/>
          </p:nvPr>
        </p:nvSpPr>
        <p:spPr>
          <a:xfrm>
            <a:off x="8283608" y="47007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27">
          <p15:clr>
            <a:schemeClr val="accent3"/>
          </p15:clr>
        </p15:guide>
        <p15:guide id="2" orient="horz" pos="227">
          <p15:clr>
            <a:schemeClr val="accent3"/>
          </p15:clr>
        </p15:guide>
        <p15:guide id="3" orient="horz" pos="3013">
          <p15:clr>
            <a:schemeClr val="accent3"/>
          </p15:clr>
        </p15:guide>
        <p15:guide id="4" pos="5533">
          <p15:clr>
            <a:schemeClr val="accent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hyperlink" Target="https://docs.google.com/document/d/1_WxiQUbMf4T3BXE18gND9wqqR7Nlqg8u/edit#" TargetMode="External"/><Relationship Id="rId5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2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34.png"/><Relationship Id="rId6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34.png"/><Relationship Id="rId6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3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2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2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23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8.png"/><Relationship Id="rId4" Type="http://schemas.openxmlformats.org/officeDocument/2006/relationships/image" Target="../media/image33.png"/><Relationship Id="rId9" Type="http://schemas.openxmlformats.org/officeDocument/2006/relationships/image" Target="../media/image20.png"/><Relationship Id="rId5" Type="http://schemas.openxmlformats.org/officeDocument/2006/relationships/hyperlink" Target="https://lms.alg.academy/task-preview/16886?track=1&amp;position=1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17.png"/><Relationship Id="rId8" Type="http://schemas.openxmlformats.org/officeDocument/2006/relationships/image" Target="../media/image1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2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23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36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36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3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35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25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7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18.png"/><Relationship Id="rId4" Type="http://schemas.openxmlformats.org/officeDocument/2006/relationships/image" Target="../media/image33.png"/><Relationship Id="rId9" Type="http://schemas.openxmlformats.org/officeDocument/2006/relationships/image" Target="../media/image20.png"/><Relationship Id="rId5" Type="http://schemas.openxmlformats.org/officeDocument/2006/relationships/hyperlink" Target="https://lms.alg.academy/task-preview/16885?track=1&amp;position=1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17.png"/><Relationship Id="rId8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9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.png"/><Relationship Id="rId4" Type="http://schemas.openxmlformats.org/officeDocument/2006/relationships/image" Target="../media/image28.png"/><Relationship Id="rId5" Type="http://schemas.openxmlformats.org/officeDocument/2006/relationships/image" Target="../media/image38.jpg"/><Relationship Id="rId6" Type="http://schemas.openxmlformats.org/officeDocument/2006/relationships/image" Target="../media/image25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3.png"/><Relationship Id="rId4" Type="http://schemas.openxmlformats.org/officeDocument/2006/relationships/image" Target="../media/image28.png"/><Relationship Id="rId5" Type="http://schemas.openxmlformats.org/officeDocument/2006/relationships/image" Target="../media/image39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.png"/><Relationship Id="rId4" Type="http://schemas.openxmlformats.org/officeDocument/2006/relationships/image" Target="../media/image28.png"/><Relationship Id="rId5" Type="http://schemas.openxmlformats.org/officeDocument/2006/relationships/image" Target="../media/image18.png"/><Relationship Id="rId6" Type="http://schemas.openxmlformats.org/officeDocument/2006/relationships/image" Target="../media/image33.png"/><Relationship Id="rId7" Type="http://schemas.openxmlformats.org/officeDocument/2006/relationships/hyperlink" Target="https://lms.alg.academy/task-preview/15744?track=1&amp;position=1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6"/>
          <p:cNvSpPr txBox="1"/>
          <p:nvPr/>
        </p:nvSpPr>
        <p:spPr>
          <a:xfrm>
            <a:off x="360000" y="1612706"/>
            <a:ext cx="42120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Module</a:t>
            </a:r>
            <a:r>
              <a:rPr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4. Lesson 1.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26"/>
          <p:cNvSpPr txBox="1"/>
          <p:nvPr/>
        </p:nvSpPr>
        <p:spPr>
          <a:xfrm>
            <a:off x="360000" y="2101750"/>
            <a:ext cx="8424000" cy="1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Basics of </a:t>
            </a:r>
            <a:r>
              <a:rPr lang="en" sz="4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image </a:t>
            </a:r>
            <a:r>
              <a:rPr lang="en" sz="4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processing</a:t>
            </a:r>
            <a:endParaRPr sz="48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3" name="Google Shape;93;p26"/>
          <p:cNvSpPr txBox="1"/>
          <p:nvPr/>
        </p:nvSpPr>
        <p:spPr>
          <a:xfrm>
            <a:off x="360002" y="4152025"/>
            <a:ext cx="19875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Link to guidelines</a:t>
            </a:r>
            <a:endParaRPr b="1"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4" name="Google Shape;9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4994" y="4353486"/>
            <a:ext cx="266925" cy="24772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6">
            <a:hlinkClick r:id="rId4"/>
          </p:cNvPr>
          <p:cNvSpPr/>
          <p:nvPr/>
        </p:nvSpPr>
        <p:spPr>
          <a:xfrm>
            <a:off x="247811" y="4209692"/>
            <a:ext cx="22119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52400"/>
            <a:ext cx="1698850" cy="43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5"/>
          <p:cNvPicPr preferRelativeResize="0"/>
          <p:nvPr/>
        </p:nvPicPr>
        <p:blipFill rotWithShape="1">
          <a:blip r:embed="rId3">
            <a:alphaModFix/>
          </a:blip>
          <a:srcRect b="0" l="48617" r="0" t="0"/>
          <a:stretch/>
        </p:blipFill>
        <p:spPr>
          <a:xfrm>
            <a:off x="5972726" y="881587"/>
            <a:ext cx="1436876" cy="3904077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5"/>
          <p:cNvSpPr txBox="1"/>
          <p:nvPr/>
        </p:nvSpPr>
        <p:spPr>
          <a:xfrm>
            <a:off x="360000" y="175175"/>
            <a:ext cx="7248900" cy="38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accent2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Demonstrate your knowledge</a:t>
            </a:r>
            <a:endParaRPr sz="30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3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of working with files</a:t>
            </a:r>
            <a:r>
              <a:rPr lang="en" sz="23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" sz="23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and </a:t>
            </a:r>
            <a:endParaRPr sz="23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3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object-oriented programming</a:t>
            </a:r>
            <a:endParaRPr sz="23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251" name="Google Shape;251;p3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52" name="Google Shape;252;p3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" name="Google Shape;254;p35"/>
          <p:cNvSpPr txBox="1"/>
          <p:nvPr/>
        </p:nvSpPr>
        <p:spPr>
          <a:xfrm rot="-5400000">
            <a:off x="6478575" y="2410775"/>
            <a:ext cx="3493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Qualifications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5" name="Google Shape;25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8050" y="37923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14800" y="162550"/>
            <a:ext cx="1162225" cy="1099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/>
          <p:nvPr/>
        </p:nvSpPr>
        <p:spPr>
          <a:xfrm>
            <a:off x="360000" y="175175"/>
            <a:ext cx="72264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Which command </a:t>
            </a:r>
            <a:r>
              <a:rPr lang="en" sz="2800">
                <a:solidFill>
                  <a:srgbClr val="FF784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opens</a:t>
            </a:r>
            <a:r>
              <a:rPr lang="en" sz="2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a text </a:t>
            </a:r>
            <a:r>
              <a:rPr lang="en" sz="2800">
                <a:solidFill>
                  <a:srgbClr val="FF784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file</a:t>
            </a:r>
            <a:r>
              <a:rPr lang="en" sz="2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for reading? </a:t>
            </a:r>
            <a:endParaRPr sz="2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When will that file be closed?</a:t>
            </a:r>
            <a:endParaRPr sz="2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264" name="Google Shape;264;p36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65" name="Google Shape;265;p36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6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36"/>
          <p:cNvSpPr txBox="1"/>
          <p:nvPr/>
        </p:nvSpPr>
        <p:spPr>
          <a:xfrm rot="-5400000">
            <a:off x="6478575" y="2410775"/>
            <a:ext cx="3493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Qualifications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8" name="Google Shape;26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7923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6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6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800" y="162550"/>
            <a:ext cx="1162225" cy="1099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37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77" name="Google Shape;277;p37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7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37"/>
          <p:cNvSpPr txBox="1"/>
          <p:nvPr/>
        </p:nvSpPr>
        <p:spPr>
          <a:xfrm rot="-5400000">
            <a:off x="6478575" y="2410775"/>
            <a:ext cx="3493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Qualifications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0" name="Google Shape;28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7923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7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37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800" y="162550"/>
            <a:ext cx="1162225" cy="109993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7"/>
          <p:cNvSpPr txBox="1"/>
          <p:nvPr/>
        </p:nvSpPr>
        <p:spPr>
          <a:xfrm>
            <a:off x="360000" y="175175"/>
            <a:ext cx="7226400" cy="5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Montserrat ExtraBold"/>
                <a:ea typeface="Montserrat ExtraBold"/>
                <a:cs typeface="Montserrat ExtraBold"/>
                <a:sym typeface="Montserrat ExtraBold"/>
              </a:rPr>
              <a:t>Open a text file for reading</a:t>
            </a:r>
            <a:endParaRPr sz="2600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aphicFrame>
        <p:nvGraphicFramePr>
          <p:cNvPr id="285" name="Google Shape;285;p37"/>
          <p:cNvGraphicFramePr/>
          <p:nvPr/>
        </p:nvGraphicFramePr>
        <p:xfrm>
          <a:off x="392788" y="109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{B903CB82-C911-4726-BB35-92857D4AB5AC}</a:tableStyleId>
              </a:tblPr>
              <a:tblGrid>
                <a:gridCol w="4212000"/>
                <a:gridCol w="3027000"/>
              </a:tblGrid>
              <a:tr h="489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Command</a:t>
                      </a:r>
                      <a:endParaRPr i="1" sz="1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78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78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78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78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Purpose</a:t>
                      </a:r>
                      <a:endParaRPr i="1" sz="1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FF78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78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FF78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FF78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rgbClr val="AF00DB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with</a:t>
                      </a:r>
                      <a:r>
                        <a:rPr lang="en" sz="18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en" sz="1800">
                          <a:solidFill>
                            <a:srgbClr val="795E26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open</a:t>
                      </a:r>
                      <a:r>
                        <a:rPr lang="en" sz="18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</a:t>
                      </a:r>
                      <a:r>
                        <a:rPr lang="en" sz="1800">
                          <a:solidFill>
                            <a:srgbClr val="A31515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"f.txt"</a:t>
                      </a:r>
                      <a:r>
                        <a:rPr lang="en" sz="18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</a:t>
                      </a:r>
                      <a:r>
                        <a:rPr lang="en" sz="1800">
                          <a:solidFill>
                            <a:srgbClr val="A31515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"r"</a:t>
                      </a:r>
                      <a:r>
                        <a:rPr lang="en" sz="18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 </a:t>
                      </a:r>
                      <a:r>
                        <a:rPr lang="en" sz="1800">
                          <a:solidFill>
                            <a:srgbClr val="AF00DB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as</a:t>
                      </a:r>
                      <a:r>
                        <a:rPr lang="en" sz="1800">
                          <a:solidFill>
                            <a:schemeClr val="dk1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lang="en" sz="1800">
                          <a:solidFill>
                            <a:srgbClr val="001080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file:</a:t>
                      </a:r>
                      <a:endParaRPr sz="1800">
                        <a:solidFill>
                          <a:srgbClr val="AF00DB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FF78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Open a text file from the project folder for reading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28575">
                      <a:solidFill>
                        <a:srgbClr val="FF78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86" name="Google Shape;286;p37"/>
          <p:cNvSpPr txBox="1"/>
          <p:nvPr/>
        </p:nvSpPr>
        <p:spPr>
          <a:xfrm>
            <a:off x="314613" y="2640450"/>
            <a:ext cx="7239000" cy="7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The file will be closed automatically after executing a block of commands described inside with... as...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8"/>
          <p:cNvSpPr txBox="1"/>
          <p:nvPr/>
        </p:nvSpPr>
        <p:spPr>
          <a:xfrm>
            <a:off x="360000" y="175175"/>
            <a:ext cx="72264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highlight>
                  <a:schemeClr val="lt1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an</a:t>
            </a:r>
            <a:r>
              <a:rPr lang="en" sz="2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" sz="2800">
                <a:solidFill>
                  <a:schemeClr val="accen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object</a:t>
            </a:r>
            <a:r>
              <a:rPr lang="en" sz="2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?</a:t>
            </a:r>
            <a:endParaRPr sz="2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Name </a:t>
            </a:r>
            <a:r>
              <a:rPr lang="en" sz="2600" u="sng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at least three examples</a:t>
            </a:r>
            <a:r>
              <a:rPr lang="en"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of objects from the programming world.</a:t>
            </a:r>
            <a:endParaRPr sz="26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292" name="Google Shape;292;p3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93" name="Google Shape;293;p3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" name="Google Shape;295;p38"/>
          <p:cNvSpPr txBox="1"/>
          <p:nvPr/>
        </p:nvSpPr>
        <p:spPr>
          <a:xfrm rot="-5400000">
            <a:off x="6478575" y="2410775"/>
            <a:ext cx="3493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Qualifications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6" name="Google Shape;29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7923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800" y="162550"/>
            <a:ext cx="1162225" cy="1099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Google Shape;304;p3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305" name="Google Shape;305;p3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39"/>
          <p:cNvSpPr txBox="1"/>
          <p:nvPr/>
        </p:nvSpPr>
        <p:spPr>
          <a:xfrm rot="-5400000">
            <a:off x="6478575" y="2410775"/>
            <a:ext cx="3493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Qualifications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8" name="Google Shape;30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7923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3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800" y="162550"/>
            <a:ext cx="1162225" cy="1099934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39"/>
          <p:cNvSpPr/>
          <p:nvPr/>
        </p:nvSpPr>
        <p:spPr>
          <a:xfrm>
            <a:off x="2845413" y="1412913"/>
            <a:ext cx="2095500" cy="1970100"/>
          </a:xfrm>
          <a:prstGeom prst="ellipse">
            <a:avLst/>
          </a:prstGeom>
          <a:noFill/>
          <a:ln cap="flat" cmpd="sng" w="28575">
            <a:solidFill>
              <a:srgbClr val="008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13" name="Google Shape;313;p39"/>
          <p:cNvSpPr txBox="1"/>
          <p:nvPr/>
        </p:nvSpPr>
        <p:spPr>
          <a:xfrm>
            <a:off x="205275" y="144425"/>
            <a:ext cx="7235100" cy="5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FF7842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An object</a:t>
            </a:r>
            <a:r>
              <a:rPr lang="en" sz="28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sz="28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it is a collection of data and actions that is easy to perceive as a whole.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14" name="Google Shape;314;p39"/>
          <p:cNvSpPr/>
          <p:nvPr/>
        </p:nvSpPr>
        <p:spPr>
          <a:xfrm>
            <a:off x="3282880" y="2600176"/>
            <a:ext cx="1195500" cy="418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8C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15" name="Google Shape;315;p39"/>
          <p:cNvSpPr/>
          <p:nvPr/>
        </p:nvSpPr>
        <p:spPr>
          <a:xfrm>
            <a:off x="3282880" y="2109681"/>
            <a:ext cx="1195500" cy="418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8C3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16" name="Google Shape;316;p39"/>
          <p:cNvSpPr txBox="1"/>
          <p:nvPr/>
        </p:nvSpPr>
        <p:spPr>
          <a:xfrm>
            <a:off x="3326863" y="1581538"/>
            <a:ext cx="11229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D53A"/>
                </a:highlight>
                <a:latin typeface="Montserrat Black"/>
                <a:ea typeface="Montserrat Black"/>
                <a:cs typeface="Montserrat Black"/>
                <a:sym typeface="Montserrat Black"/>
              </a:rPr>
              <a:t>Object</a:t>
            </a:r>
            <a:r>
              <a:rPr lang="en">
                <a:highlight>
                  <a:srgbClr val="FFD53A"/>
                </a:highlight>
                <a:latin typeface="Montserrat Black"/>
                <a:ea typeface="Montserrat Black"/>
                <a:cs typeface="Montserrat Black"/>
                <a:sym typeface="Montserrat Black"/>
              </a:rPr>
              <a:t> 2</a:t>
            </a:r>
            <a:r>
              <a:rPr lang="en" sz="1600">
                <a:highlight>
                  <a:srgbClr val="FFD53A"/>
                </a:highlight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endParaRPr sz="1600">
              <a:highlight>
                <a:srgbClr val="FFD53A"/>
              </a:highlight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317" name="Google Shape;317;p39"/>
          <p:cNvSpPr txBox="1"/>
          <p:nvPr/>
        </p:nvSpPr>
        <p:spPr>
          <a:xfrm>
            <a:off x="3331708" y="2120148"/>
            <a:ext cx="11229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p39"/>
          <p:cNvSpPr txBox="1"/>
          <p:nvPr/>
        </p:nvSpPr>
        <p:spPr>
          <a:xfrm>
            <a:off x="3308752" y="2637842"/>
            <a:ext cx="11688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ACTIONS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9" name="Google Shape;319;p39"/>
          <p:cNvSpPr/>
          <p:nvPr/>
        </p:nvSpPr>
        <p:spPr>
          <a:xfrm>
            <a:off x="205275" y="1363188"/>
            <a:ext cx="2095500" cy="1970100"/>
          </a:xfrm>
          <a:prstGeom prst="ellipse">
            <a:avLst/>
          </a:prstGeom>
          <a:noFill/>
          <a:ln cap="flat" cmpd="sng" w="28575">
            <a:solidFill>
              <a:srgbClr val="5E1CB6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20" name="Google Shape;320;p39"/>
          <p:cNvSpPr/>
          <p:nvPr/>
        </p:nvSpPr>
        <p:spPr>
          <a:xfrm>
            <a:off x="642743" y="2550451"/>
            <a:ext cx="1195500" cy="418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21" name="Google Shape;321;p39"/>
          <p:cNvSpPr/>
          <p:nvPr/>
        </p:nvSpPr>
        <p:spPr>
          <a:xfrm>
            <a:off x="642743" y="2059956"/>
            <a:ext cx="1195500" cy="418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22" name="Google Shape;322;p39"/>
          <p:cNvSpPr txBox="1"/>
          <p:nvPr/>
        </p:nvSpPr>
        <p:spPr>
          <a:xfrm>
            <a:off x="727571" y="1569463"/>
            <a:ext cx="10509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D53A"/>
                </a:highlight>
                <a:latin typeface="Montserrat Black"/>
                <a:ea typeface="Montserrat Black"/>
                <a:cs typeface="Montserrat Black"/>
                <a:sym typeface="Montserrat Black"/>
              </a:rPr>
              <a:t>Object</a:t>
            </a:r>
            <a:r>
              <a:rPr lang="en">
                <a:highlight>
                  <a:srgbClr val="FFD53A"/>
                </a:highlight>
                <a:latin typeface="Montserrat Black"/>
                <a:ea typeface="Montserrat Black"/>
                <a:cs typeface="Montserrat Black"/>
                <a:sym typeface="Montserrat Black"/>
              </a:rPr>
              <a:t> 1</a:t>
            </a:r>
            <a:endParaRPr>
              <a:highlight>
                <a:srgbClr val="FFD53A"/>
              </a:highlight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323" name="Google Shape;323;p39"/>
          <p:cNvSpPr txBox="1"/>
          <p:nvPr/>
        </p:nvSpPr>
        <p:spPr>
          <a:xfrm>
            <a:off x="691570" y="2070423"/>
            <a:ext cx="11229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p39"/>
          <p:cNvSpPr txBox="1"/>
          <p:nvPr/>
        </p:nvSpPr>
        <p:spPr>
          <a:xfrm>
            <a:off x="668615" y="2588117"/>
            <a:ext cx="11688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ACTIONS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5" name="Google Shape;325;p39"/>
          <p:cNvSpPr/>
          <p:nvPr/>
        </p:nvSpPr>
        <p:spPr>
          <a:xfrm>
            <a:off x="5475850" y="1412913"/>
            <a:ext cx="2095500" cy="1970100"/>
          </a:xfrm>
          <a:prstGeom prst="ellipse">
            <a:avLst/>
          </a:prstGeom>
          <a:noFill/>
          <a:ln cap="flat" cmpd="sng" w="28575">
            <a:solidFill>
              <a:srgbClr val="FFD53A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26" name="Google Shape;326;p39"/>
          <p:cNvSpPr/>
          <p:nvPr/>
        </p:nvSpPr>
        <p:spPr>
          <a:xfrm>
            <a:off x="5913318" y="2600176"/>
            <a:ext cx="1195500" cy="418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A8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27" name="Google Shape;327;p39"/>
          <p:cNvSpPr/>
          <p:nvPr/>
        </p:nvSpPr>
        <p:spPr>
          <a:xfrm>
            <a:off x="5913318" y="2109681"/>
            <a:ext cx="1195500" cy="418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A8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</p:txBody>
      </p:sp>
      <p:sp>
        <p:nvSpPr>
          <p:cNvPr id="328" name="Google Shape;328;p39"/>
          <p:cNvSpPr txBox="1"/>
          <p:nvPr/>
        </p:nvSpPr>
        <p:spPr>
          <a:xfrm>
            <a:off x="5949625" y="1581538"/>
            <a:ext cx="11229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FD53A"/>
                </a:highlight>
                <a:latin typeface="Montserrat Black"/>
                <a:ea typeface="Montserrat Black"/>
                <a:cs typeface="Montserrat Black"/>
                <a:sym typeface="Montserrat Black"/>
              </a:rPr>
              <a:t>Object</a:t>
            </a:r>
            <a:r>
              <a:rPr lang="en">
                <a:highlight>
                  <a:srgbClr val="FFD53A"/>
                </a:highlight>
                <a:latin typeface="Montserrat Black"/>
                <a:ea typeface="Montserrat Black"/>
                <a:cs typeface="Montserrat Black"/>
                <a:sym typeface="Montserrat Black"/>
              </a:rPr>
              <a:t> 3 </a:t>
            </a:r>
            <a:endParaRPr>
              <a:highlight>
                <a:srgbClr val="FFD53A"/>
              </a:highlight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329" name="Google Shape;329;p39"/>
          <p:cNvSpPr txBox="1"/>
          <p:nvPr/>
        </p:nvSpPr>
        <p:spPr>
          <a:xfrm>
            <a:off x="5962145" y="2120148"/>
            <a:ext cx="11229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DATA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0" name="Google Shape;330;p39"/>
          <p:cNvSpPr txBox="1"/>
          <p:nvPr/>
        </p:nvSpPr>
        <p:spPr>
          <a:xfrm>
            <a:off x="5939190" y="2637842"/>
            <a:ext cx="1168800" cy="3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ACTIONS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p39"/>
          <p:cNvSpPr txBox="1"/>
          <p:nvPr/>
        </p:nvSpPr>
        <p:spPr>
          <a:xfrm>
            <a:off x="183275" y="3383025"/>
            <a:ext cx="2292900" cy="16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Turtle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i="1" lang="en">
                <a:solidFill>
                  <a:srgbClr val="FF7842"/>
                </a:solidFill>
                <a:latin typeface="Montserrat"/>
                <a:ea typeface="Montserrat"/>
                <a:cs typeface="Montserrat"/>
                <a:sym typeface="Montserrat"/>
              </a:rPr>
              <a:t>Appearance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,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i="1" lang="en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Speed,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etc.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i="1" lang="en">
                <a:solidFill>
                  <a:srgbClr val="AF00DB"/>
                </a:solidFill>
                <a:latin typeface="Montserrat"/>
                <a:ea typeface="Montserrat"/>
                <a:cs typeface="Montserrat"/>
                <a:sym typeface="Montserrat"/>
              </a:rPr>
              <a:t>Move to a distance,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etc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2" name="Google Shape;332;p39"/>
          <p:cNvSpPr txBox="1"/>
          <p:nvPr/>
        </p:nvSpPr>
        <p:spPr>
          <a:xfrm>
            <a:off x="2734175" y="3383025"/>
            <a:ext cx="2292900" cy="16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Application window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i="1" lang="en">
                <a:solidFill>
                  <a:srgbClr val="FF7842"/>
                </a:solidFill>
                <a:latin typeface="Montserrat"/>
                <a:ea typeface="Montserrat"/>
                <a:cs typeface="Montserrat"/>
                <a:sym typeface="Montserrat"/>
              </a:rPr>
              <a:t>Height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,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i="1" lang="en">
                <a:solidFill>
                  <a:srgbClr val="FF7842"/>
                </a:solidFill>
                <a:latin typeface="Montserrat"/>
                <a:ea typeface="Montserrat"/>
                <a:cs typeface="Montserrat"/>
                <a:sym typeface="Montserrat"/>
              </a:rPr>
              <a:t>Title,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etc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i="1" lang="en">
                <a:solidFill>
                  <a:srgbClr val="AF00DB"/>
                </a:solidFill>
                <a:latin typeface="Montserrat"/>
                <a:ea typeface="Montserrat"/>
                <a:cs typeface="Montserrat"/>
                <a:sym typeface="Montserrat"/>
              </a:rPr>
              <a:t>Show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the window.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i="1" lang="en">
                <a:solidFill>
                  <a:srgbClr val="AF00DB"/>
                </a:solidFill>
                <a:latin typeface="Montserrat"/>
                <a:ea typeface="Montserrat"/>
                <a:cs typeface="Montserrat"/>
                <a:sym typeface="Montserrat"/>
              </a:rPr>
              <a:t>Hide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window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" name="Google Shape;333;p39"/>
          <p:cNvSpPr txBox="1"/>
          <p:nvPr/>
        </p:nvSpPr>
        <p:spPr>
          <a:xfrm>
            <a:off x="5521900" y="3383025"/>
            <a:ext cx="2292900" cy="16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Text file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i="1" lang="en">
                <a:solidFill>
                  <a:srgbClr val="FF7842"/>
                </a:solidFill>
                <a:latin typeface="Montserrat"/>
                <a:ea typeface="Montserrat"/>
                <a:cs typeface="Montserrat"/>
                <a:sym typeface="Montserrat"/>
              </a:rPr>
              <a:t>Extension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,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i="1" lang="en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Volume,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etc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i="1" lang="en">
                <a:solidFill>
                  <a:srgbClr val="AF00DB"/>
                </a:solidFill>
                <a:latin typeface="Montserrat"/>
                <a:ea typeface="Montserrat"/>
                <a:cs typeface="Montserrat"/>
                <a:sym typeface="Montserrat"/>
              </a:rPr>
              <a:t>Open,</a:t>
            </a:r>
            <a:endParaRPr i="1">
              <a:solidFill>
                <a:srgbClr val="AF00D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i="1" lang="en">
                <a:solidFill>
                  <a:srgbClr val="AF00DB"/>
                </a:solidFill>
                <a:latin typeface="Montserrat"/>
                <a:ea typeface="Montserrat"/>
                <a:cs typeface="Montserrat"/>
                <a:sym typeface="Montserrat"/>
              </a:rPr>
              <a:t>Add data,</a:t>
            </a:r>
            <a:r>
              <a:rPr i="1" lang="en">
                <a:solidFill>
                  <a:srgbClr val="AF00DB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etc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338;p4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339" name="Google Shape;339;p4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1" name="Google Shape;341;p40"/>
          <p:cNvSpPr txBox="1"/>
          <p:nvPr/>
        </p:nvSpPr>
        <p:spPr>
          <a:xfrm rot="-5400000">
            <a:off x="6478575" y="2410775"/>
            <a:ext cx="3493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Qualifications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2" name="Google Shape;34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7923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4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5" name="Google Shape;34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800" y="162550"/>
            <a:ext cx="1162225" cy="1099934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40"/>
          <p:cNvSpPr txBox="1"/>
          <p:nvPr/>
        </p:nvSpPr>
        <p:spPr>
          <a:xfrm>
            <a:off x="303975" y="175175"/>
            <a:ext cx="7235100" cy="5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highlight>
                  <a:schemeClr val="lt1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a</a:t>
            </a:r>
            <a:r>
              <a:rPr lang="en" sz="26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" sz="2600">
                <a:solidFill>
                  <a:srgbClr val="FF7842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property</a:t>
            </a:r>
            <a:r>
              <a:rPr lang="en" sz="26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? </a:t>
            </a:r>
            <a:endParaRPr sz="26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highlight>
                  <a:schemeClr val="lt1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What is a</a:t>
            </a:r>
            <a:r>
              <a:rPr lang="en" sz="26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" sz="2600">
                <a:solidFill>
                  <a:srgbClr val="FF7842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method</a:t>
            </a:r>
            <a:r>
              <a:rPr lang="en" sz="26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?</a:t>
            </a:r>
            <a:endParaRPr sz="26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347" name="Google Shape;347;p40"/>
          <p:cNvSpPr txBox="1"/>
          <p:nvPr/>
        </p:nvSpPr>
        <p:spPr>
          <a:xfrm>
            <a:off x="236750" y="1851650"/>
            <a:ext cx="69702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You are given a piece of code. What are the names of the objects and their types? List the properties and methods provided in the program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p40"/>
          <p:cNvSpPr txBox="1"/>
          <p:nvPr/>
        </p:nvSpPr>
        <p:spPr>
          <a:xfrm>
            <a:off x="270100" y="2763825"/>
            <a:ext cx="5882700" cy="22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btn_OK = QPushButton(</a:t>
            </a:r>
            <a:r>
              <a:rPr lang="en" sz="1200">
                <a:solidFill>
                  <a:srgbClr val="A31515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'Answer</a:t>
            </a:r>
            <a:r>
              <a:rPr lang="en" sz="1200">
                <a:solidFill>
                  <a:srgbClr val="A31515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btn_OK.setText(</a:t>
            </a:r>
            <a:r>
              <a:rPr lang="en" sz="1200">
                <a:solidFill>
                  <a:srgbClr val="A31515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'Next question'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window = QWidget()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window.setLayout(layout_card)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window.setWindowTitle(</a:t>
            </a:r>
            <a:r>
              <a:rPr lang="en" sz="1200">
                <a:solidFill>
                  <a:srgbClr val="A31515"/>
                </a:solidFill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'Memory Card'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window.show()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49" name="Google Shape;349;p40"/>
          <p:cNvCxnSpPr/>
          <p:nvPr/>
        </p:nvCxnSpPr>
        <p:spPr>
          <a:xfrm>
            <a:off x="341475" y="1472625"/>
            <a:ext cx="70962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4" name="Google Shape;354;p4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355" name="Google Shape;355;p4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4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7" name="Google Shape;357;p41"/>
          <p:cNvSpPr txBox="1"/>
          <p:nvPr/>
        </p:nvSpPr>
        <p:spPr>
          <a:xfrm rot="-5400000">
            <a:off x="6478575" y="2410775"/>
            <a:ext cx="3493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Qualifications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8" name="Google Shape;35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7923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4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1" name="Google Shape;36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800" y="162550"/>
            <a:ext cx="1162225" cy="1099934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41"/>
          <p:cNvSpPr txBox="1"/>
          <p:nvPr/>
        </p:nvSpPr>
        <p:spPr>
          <a:xfrm>
            <a:off x="236750" y="1851650"/>
            <a:ext cx="6970200" cy="8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are given a piece of code. Name the objects and their </a:t>
            </a:r>
            <a:r>
              <a:rPr b="1" lang="en">
                <a:solidFill>
                  <a:schemeClr val="dk1"/>
                </a:solidFill>
                <a:highlight>
                  <a:schemeClr val="accent6"/>
                </a:highlight>
                <a:latin typeface="Montserrat"/>
                <a:ea typeface="Montserrat"/>
                <a:cs typeface="Montserrat"/>
                <a:sym typeface="Montserrat"/>
              </a:rPr>
              <a:t>types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List the </a:t>
            </a:r>
            <a:r>
              <a:rPr b="1" lang="en">
                <a:solidFill>
                  <a:schemeClr val="dk1"/>
                </a:solidFill>
                <a:highlight>
                  <a:srgbClr val="B6D7A8"/>
                </a:highlight>
                <a:latin typeface="Montserrat"/>
                <a:ea typeface="Montserrat"/>
                <a:cs typeface="Montserrat"/>
                <a:sym typeface="Montserrat"/>
              </a:rPr>
              <a:t>properties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">
                <a:solidFill>
                  <a:schemeClr val="dk1"/>
                </a:solidFill>
                <a:highlight>
                  <a:srgbClr val="C9DAF8"/>
                </a:highlight>
                <a:latin typeface="Montserrat"/>
                <a:ea typeface="Montserrat"/>
                <a:cs typeface="Montserrat"/>
                <a:sym typeface="Montserrat"/>
              </a:rPr>
              <a:t>methods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provided in the program.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3" name="Google Shape;363;p41"/>
          <p:cNvSpPr txBox="1"/>
          <p:nvPr/>
        </p:nvSpPr>
        <p:spPr>
          <a:xfrm>
            <a:off x="270100" y="2763825"/>
            <a:ext cx="5882700" cy="22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btn_OK = </a:t>
            </a:r>
            <a:r>
              <a:rPr lang="en" sz="1200">
                <a:highlight>
                  <a:schemeClr val="accent6"/>
                </a:highlight>
                <a:latin typeface="Consolas"/>
                <a:ea typeface="Consolas"/>
                <a:cs typeface="Consolas"/>
                <a:sym typeface="Consolas"/>
              </a:rPr>
              <a:t>QPushButton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A31515"/>
                </a:solidFill>
                <a:highlight>
                  <a:srgbClr val="B6D7A8"/>
                </a:highlight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1200">
                <a:solidFill>
                  <a:srgbClr val="A31515"/>
                </a:solidFill>
                <a:highlight>
                  <a:srgbClr val="B6D7A8"/>
                </a:highlight>
                <a:latin typeface="Roboto"/>
                <a:ea typeface="Roboto"/>
                <a:cs typeface="Roboto"/>
                <a:sym typeface="Roboto"/>
              </a:rPr>
              <a:t>Answer'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btn_OK.</a:t>
            </a:r>
            <a:r>
              <a:rPr lang="en" sz="1200">
                <a:highlight>
                  <a:srgbClr val="A4C2F4"/>
                </a:highlight>
                <a:latin typeface="Consolas"/>
                <a:ea typeface="Consolas"/>
                <a:cs typeface="Consolas"/>
                <a:sym typeface="Consolas"/>
              </a:rPr>
              <a:t>setText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A31515"/>
                </a:solidFill>
                <a:highlight>
                  <a:srgbClr val="B6D7A8"/>
                </a:highlight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1200">
                <a:solidFill>
                  <a:srgbClr val="A31515"/>
                </a:solidFill>
                <a:highlight>
                  <a:srgbClr val="B6D7A8"/>
                </a:highlight>
                <a:latin typeface="Roboto"/>
                <a:ea typeface="Roboto"/>
                <a:cs typeface="Roboto"/>
                <a:sym typeface="Roboto"/>
              </a:rPr>
              <a:t>Next question</a:t>
            </a:r>
            <a:r>
              <a:rPr lang="en" sz="1200">
                <a:solidFill>
                  <a:srgbClr val="A31515"/>
                </a:solidFill>
                <a:highlight>
                  <a:srgbClr val="B6D7A8"/>
                </a:highlight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window = </a:t>
            </a:r>
            <a:r>
              <a:rPr lang="en" sz="1200">
                <a:highlight>
                  <a:schemeClr val="accent6"/>
                </a:highlight>
                <a:latin typeface="Consolas"/>
                <a:ea typeface="Consolas"/>
                <a:cs typeface="Consolas"/>
                <a:sym typeface="Consolas"/>
              </a:rPr>
              <a:t>QWidget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window.</a:t>
            </a:r>
            <a:r>
              <a:rPr lang="en" sz="1200">
                <a:highlight>
                  <a:srgbClr val="C9DAF8"/>
                </a:highlight>
                <a:latin typeface="Consolas"/>
                <a:ea typeface="Consolas"/>
                <a:cs typeface="Consolas"/>
                <a:sym typeface="Consolas"/>
              </a:rPr>
              <a:t>setLayout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highlight>
                  <a:srgbClr val="B6D7A8"/>
                </a:highlight>
                <a:latin typeface="Consolas"/>
                <a:ea typeface="Consolas"/>
                <a:cs typeface="Consolas"/>
                <a:sym typeface="Consolas"/>
              </a:rPr>
              <a:t>layout_card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window.</a:t>
            </a:r>
            <a:r>
              <a:rPr lang="en" sz="1200">
                <a:highlight>
                  <a:srgbClr val="C9DAF8"/>
                </a:highlight>
                <a:latin typeface="Consolas"/>
                <a:ea typeface="Consolas"/>
                <a:cs typeface="Consolas"/>
                <a:sym typeface="Consolas"/>
              </a:rPr>
              <a:t>setWindowTitle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A31515"/>
                </a:solidFill>
                <a:highlight>
                  <a:srgbClr val="B6D7A8"/>
                </a:highlight>
                <a:latin typeface="Consolas"/>
                <a:ea typeface="Consolas"/>
                <a:cs typeface="Consolas"/>
                <a:sym typeface="Consolas"/>
              </a:rPr>
              <a:t>'Memory Card'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window.</a:t>
            </a:r>
            <a:r>
              <a:rPr lang="en" sz="1200">
                <a:highlight>
                  <a:srgbClr val="C9DAF8"/>
                </a:highlight>
                <a:latin typeface="Consolas"/>
                <a:ea typeface="Consolas"/>
                <a:cs typeface="Consolas"/>
                <a:sym typeface="Consolas"/>
              </a:rPr>
              <a:t>show</a:t>
            </a:r>
            <a:r>
              <a:rPr lang="en" sz="1200">
                <a:highlight>
                  <a:srgbClr val="FFFFFE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200">
              <a:highlight>
                <a:srgbClr val="FFFFFE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4" name="Google Shape;364;p41"/>
          <p:cNvSpPr txBox="1"/>
          <p:nvPr/>
        </p:nvSpPr>
        <p:spPr>
          <a:xfrm>
            <a:off x="303975" y="175175"/>
            <a:ext cx="7235100" cy="5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500">
                <a:solidFill>
                  <a:srgbClr val="FF7842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A property</a:t>
            </a:r>
            <a:endParaRPr sz="28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 a variable inside an object.</a:t>
            </a:r>
            <a:endParaRPr sz="2500">
              <a:solidFill>
                <a:schemeClr val="accent5"/>
              </a:solidFill>
              <a:highlight>
                <a:schemeClr val="lt1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5" name="Google Shape;365;p41"/>
          <p:cNvSpPr txBox="1"/>
          <p:nvPr/>
        </p:nvSpPr>
        <p:spPr>
          <a:xfrm>
            <a:off x="303975" y="939100"/>
            <a:ext cx="7235100" cy="5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500">
                <a:solidFill>
                  <a:srgbClr val="FF7842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A method</a:t>
            </a:r>
            <a:r>
              <a:rPr lang="en" sz="28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sz="28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 a function inside an object.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oogle Shape;370;p4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371" name="Google Shape;371;p4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" name="Google Shape;373;p42"/>
          <p:cNvSpPr txBox="1"/>
          <p:nvPr/>
        </p:nvSpPr>
        <p:spPr>
          <a:xfrm rot="-5400000">
            <a:off x="6478575" y="2410775"/>
            <a:ext cx="3493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Qualifications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4" name="Google Shape;37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7923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7" name="Google Shape;37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800" y="162550"/>
            <a:ext cx="1162225" cy="1099934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42"/>
          <p:cNvSpPr txBox="1"/>
          <p:nvPr/>
        </p:nvSpPr>
        <p:spPr>
          <a:xfrm>
            <a:off x="303975" y="175175"/>
            <a:ext cx="72351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6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What is</a:t>
            </a:r>
            <a:r>
              <a:rPr lang="en" sz="26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 a </a:t>
            </a:r>
            <a:r>
              <a:rPr lang="en" sz="2600">
                <a:solidFill>
                  <a:srgbClr val="FF7842"/>
                </a:solidFill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class</a:t>
            </a:r>
            <a:r>
              <a:rPr lang="en" sz="26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?</a:t>
            </a:r>
            <a:endParaRPr sz="26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6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How do you create your own class</a:t>
            </a:r>
            <a:r>
              <a:rPr lang="en" sz="26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?</a:t>
            </a:r>
            <a:endParaRPr sz="26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3" name="Google Shape;383;p4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384" name="Google Shape;384;p4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4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6" name="Google Shape;386;p43"/>
          <p:cNvSpPr txBox="1"/>
          <p:nvPr/>
        </p:nvSpPr>
        <p:spPr>
          <a:xfrm rot="-5400000">
            <a:off x="6478575" y="2410775"/>
            <a:ext cx="3493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Qualifications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7" name="Google Shape;38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7923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4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0" name="Google Shape;39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800" y="162550"/>
            <a:ext cx="1162225" cy="1099934"/>
          </a:xfrm>
          <a:prstGeom prst="rect">
            <a:avLst/>
          </a:prstGeom>
          <a:noFill/>
          <a:ln>
            <a:noFill/>
          </a:ln>
        </p:spPr>
      </p:pic>
      <p:sp>
        <p:nvSpPr>
          <p:cNvPr id="391" name="Google Shape;391;p43"/>
          <p:cNvSpPr txBox="1"/>
          <p:nvPr/>
        </p:nvSpPr>
        <p:spPr>
          <a:xfrm>
            <a:off x="303975" y="175175"/>
            <a:ext cx="7235100" cy="15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5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A</a:t>
            </a:r>
            <a:r>
              <a:rPr lang="en" sz="28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n" sz="2500">
                <a:solidFill>
                  <a:schemeClr val="accent2"/>
                </a:solidFill>
                <a:highlight>
                  <a:schemeClr val="lt1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class </a:t>
            </a:r>
            <a:r>
              <a:rPr lang="en" sz="25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is</a:t>
            </a:r>
            <a:r>
              <a:rPr lang="en" sz="28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sz="28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➢"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single name for many objects;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➢"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programming: a general description of how these objects should be arranged.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2" name="Google Shape;392;p43"/>
          <p:cNvSpPr/>
          <p:nvPr/>
        </p:nvSpPr>
        <p:spPr>
          <a:xfrm>
            <a:off x="2067438" y="1947650"/>
            <a:ext cx="1736100" cy="493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FF78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Classes</a:t>
            </a:r>
            <a:endParaRPr sz="1600"/>
          </a:p>
        </p:txBody>
      </p:sp>
      <p:sp>
        <p:nvSpPr>
          <p:cNvPr id="393" name="Google Shape;393;p43"/>
          <p:cNvSpPr/>
          <p:nvPr/>
        </p:nvSpPr>
        <p:spPr>
          <a:xfrm>
            <a:off x="435038" y="2827900"/>
            <a:ext cx="1736100" cy="493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FF78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Ready-made</a:t>
            </a:r>
            <a:endParaRPr sz="1600"/>
          </a:p>
        </p:txBody>
      </p:sp>
      <p:sp>
        <p:nvSpPr>
          <p:cNvPr id="394" name="Google Shape;394;p43"/>
          <p:cNvSpPr/>
          <p:nvPr/>
        </p:nvSpPr>
        <p:spPr>
          <a:xfrm>
            <a:off x="3803538" y="2827900"/>
            <a:ext cx="1736100" cy="493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28575">
            <a:solidFill>
              <a:srgbClr val="FF78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Your own</a:t>
            </a:r>
            <a:endParaRPr sz="1600"/>
          </a:p>
        </p:txBody>
      </p:sp>
      <p:sp>
        <p:nvSpPr>
          <p:cNvPr id="395" name="Google Shape;395;p43"/>
          <p:cNvSpPr/>
          <p:nvPr/>
        </p:nvSpPr>
        <p:spPr>
          <a:xfrm rot="5400000">
            <a:off x="4090888" y="3333900"/>
            <a:ext cx="1162200" cy="1737000"/>
          </a:xfrm>
          <a:prstGeom prst="flowChartDelay">
            <a:avLst/>
          </a:prstGeom>
          <a:solidFill>
            <a:srgbClr val="FFFFFF"/>
          </a:solidFill>
          <a:ln cap="flat" cmpd="sng" w="28575">
            <a:solidFill>
              <a:srgbClr val="FF78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3"/>
          <p:cNvSpPr txBox="1"/>
          <p:nvPr/>
        </p:nvSpPr>
        <p:spPr>
          <a:xfrm>
            <a:off x="3749213" y="3748525"/>
            <a:ext cx="1847400" cy="8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The properties and methods need to be described</a:t>
            </a:r>
            <a:endParaRPr sz="1500"/>
          </a:p>
        </p:txBody>
      </p:sp>
      <p:sp>
        <p:nvSpPr>
          <p:cNvPr id="397" name="Google Shape;397;p43"/>
          <p:cNvSpPr/>
          <p:nvPr/>
        </p:nvSpPr>
        <p:spPr>
          <a:xfrm rot="5400000">
            <a:off x="721063" y="3333900"/>
            <a:ext cx="1162200" cy="1737000"/>
          </a:xfrm>
          <a:prstGeom prst="flowChartDelay">
            <a:avLst/>
          </a:prstGeom>
          <a:solidFill>
            <a:srgbClr val="FFFFFF"/>
          </a:solidFill>
          <a:ln cap="flat" cmpd="sng" w="28575">
            <a:solidFill>
              <a:srgbClr val="FF78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3"/>
          <p:cNvSpPr txBox="1"/>
          <p:nvPr/>
        </p:nvSpPr>
        <p:spPr>
          <a:xfrm>
            <a:off x="379388" y="3748525"/>
            <a:ext cx="1847400" cy="8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Already described in libraries</a:t>
            </a:r>
            <a:endParaRPr sz="1500"/>
          </a:p>
        </p:txBody>
      </p:sp>
      <p:cxnSp>
        <p:nvCxnSpPr>
          <p:cNvPr id="399" name="Google Shape;399;p43"/>
          <p:cNvCxnSpPr>
            <a:stCxn id="392" idx="2"/>
            <a:endCxn id="393" idx="0"/>
          </p:cNvCxnSpPr>
          <p:nvPr/>
        </p:nvCxnSpPr>
        <p:spPr>
          <a:xfrm flipH="1">
            <a:off x="1303188" y="2440850"/>
            <a:ext cx="1632300" cy="387000"/>
          </a:xfrm>
          <a:prstGeom prst="straightConnector1">
            <a:avLst/>
          </a:prstGeom>
          <a:noFill/>
          <a:ln cap="flat" cmpd="sng" w="9525">
            <a:solidFill>
              <a:srgbClr val="FF784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0" name="Google Shape;400;p43"/>
          <p:cNvCxnSpPr>
            <a:stCxn id="392" idx="2"/>
            <a:endCxn id="394" idx="0"/>
          </p:cNvCxnSpPr>
          <p:nvPr/>
        </p:nvCxnSpPr>
        <p:spPr>
          <a:xfrm>
            <a:off x="2935488" y="2440850"/>
            <a:ext cx="1736100" cy="387000"/>
          </a:xfrm>
          <a:prstGeom prst="straightConnector1">
            <a:avLst/>
          </a:prstGeom>
          <a:noFill/>
          <a:ln cap="flat" cmpd="sng" w="9525">
            <a:solidFill>
              <a:srgbClr val="FF784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1" name="Google Shape;401;p43"/>
          <p:cNvCxnSpPr>
            <a:stCxn id="393" idx="2"/>
            <a:endCxn id="397" idx="1"/>
          </p:cNvCxnSpPr>
          <p:nvPr/>
        </p:nvCxnSpPr>
        <p:spPr>
          <a:xfrm flipH="1">
            <a:off x="1302188" y="3321100"/>
            <a:ext cx="900" cy="300300"/>
          </a:xfrm>
          <a:prstGeom prst="straightConnector1">
            <a:avLst/>
          </a:prstGeom>
          <a:noFill/>
          <a:ln cap="flat" cmpd="sng" w="9525">
            <a:solidFill>
              <a:srgbClr val="FF784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2" name="Google Shape;402;p43"/>
          <p:cNvCxnSpPr>
            <a:stCxn id="394" idx="2"/>
            <a:endCxn id="395" idx="1"/>
          </p:cNvCxnSpPr>
          <p:nvPr/>
        </p:nvCxnSpPr>
        <p:spPr>
          <a:xfrm>
            <a:off x="4671588" y="3321100"/>
            <a:ext cx="300" cy="300300"/>
          </a:xfrm>
          <a:prstGeom prst="straightConnector1">
            <a:avLst/>
          </a:prstGeom>
          <a:noFill/>
          <a:ln cap="flat" cmpd="sng" w="9525">
            <a:solidFill>
              <a:srgbClr val="FF784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" name="Google Shape;407;p4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408" name="Google Shape;408;p4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4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0" name="Google Shape;410;p44"/>
          <p:cNvSpPr txBox="1"/>
          <p:nvPr/>
        </p:nvSpPr>
        <p:spPr>
          <a:xfrm rot="-5400000">
            <a:off x="6478575" y="2410775"/>
            <a:ext cx="3493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Qualifications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11" name="Google Shape;41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7923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4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4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4" name="Google Shape;41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800" y="162550"/>
            <a:ext cx="1162225" cy="1099934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44"/>
          <p:cNvSpPr txBox="1"/>
          <p:nvPr/>
        </p:nvSpPr>
        <p:spPr>
          <a:xfrm>
            <a:off x="303975" y="175175"/>
            <a:ext cx="7235100" cy="5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  <a:highlight>
                  <a:schemeClr val="lt1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Creating classes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16" name="Google Shape;416;p44"/>
          <p:cNvSpPr txBox="1"/>
          <p:nvPr/>
        </p:nvSpPr>
        <p:spPr>
          <a:xfrm>
            <a:off x="233275" y="674075"/>
            <a:ext cx="7235100" cy="15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create a class, we need to do the following: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List </a:t>
            </a:r>
            <a:r>
              <a:rPr lang="en" sz="16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the constructor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the </a:t>
            </a: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properties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that define the characteristics of an instance of the class;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list the </a:t>
            </a: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methods</a:t>
            </a: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for managing an instance.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7" name="Google Shape;417;p44"/>
          <p:cNvSpPr txBox="1"/>
          <p:nvPr/>
        </p:nvSpPr>
        <p:spPr>
          <a:xfrm>
            <a:off x="233275" y="2143500"/>
            <a:ext cx="5067000" cy="27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Application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8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title_text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.title        = title_text</a:t>
            </a:r>
            <a:endParaRPr sz="18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print_info  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sz="18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8" name="Google Shape;418;p44"/>
          <p:cNvSpPr/>
          <p:nvPr/>
        </p:nvSpPr>
        <p:spPr>
          <a:xfrm>
            <a:off x="1030950" y="2241175"/>
            <a:ext cx="14343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Class name</a:t>
            </a:r>
            <a:endParaRPr sz="1200"/>
          </a:p>
        </p:txBody>
      </p:sp>
      <p:sp>
        <p:nvSpPr>
          <p:cNvPr id="419" name="Google Shape;419;p44"/>
          <p:cNvSpPr/>
          <p:nvPr/>
        </p:nvSpPr>
        <p:spPr>
          <a:xfrm>
            <a:off x="3168000" y="2678200"/>
            <a:ext cx="13368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Value</a:t>
            </a:r>
            <a:endParaRPr sz="1300"/>
          </a:p>
        </p:txBody>
      </p:sp>
      <p:sp>
        <p:nvSpPr>
          <p:cNvPr id="420" name="Google Shape;420;p44"/>
          <p:cNvSpPr/>
          <p:nvPr/>
        </p:nvSpPr>
        <p:spPr>
          <a:xfrm>
            <a:off x="3788350" y="3064600"/>
            <a:ext cx="13368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</a:rPr>
              <a:t>Value</a:t>
            </a:r>
            <a:endParaRPr sz="1300"/>
          </a:p>
        </p:txBody>
      </p:sp>
      <p:sp>
        <p:nvSpPr>
          <p:cNvPr id="421" name="Google Shape;421;p44"/>
          <p:cNvSpPr/>
          <p:nvPr/>
        </p:nvSpPr>
        <p:spPr>
          <a:xfrm>
            <a:off x="1975750" y="3061850"/>
            <a:ext cx="16101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Property name</a:t>
            </a:r>
            <a:endParaRPr sz="1200"/>
          </a:p>
        </p:txBody>
      </p:sp>
      <p:sp>
        <p:nvSpPr>
          <p:cNvPr id="422" name="Google Shape;422;p44"/>
          <p:cNvSpPr/>
          <p:nvPr/>
        </p:nvSpPr>
        <p:spPr>
          <a:xfrm>
            <a:off x="1287725" y="3504300"/>
            <a:ext cx="15585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Method name</a:t>
            </a:r>
            <a:endParaRPr sz="1200"/>
          </a:p>
        </p:txBody>
      </p:sp>
      <p:sp>
        <p:nvSpPr>
          <p:cNvPr id="423" name="Google Shape;423;p44"/>
          <p:cNvSpPr/>
          <p:nvPr/>
        </p:nvSpPr>
        <p:spPr>
          <a:xfrm>
            <a:off x="1287725" y="3882525"/>
            <a:ext cx="28137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Action with object and properties</a:t>
            </a:r>
            <a:endParaRPr sz="1300"/>
          </a:p>
        </p:txBody>
      </p:sp>
      <p:sp>
        <p:nvSpPr>
          <p:cNvPr id="424" name="Google Shape;424;p44"/>
          <p:cNvSpPr/>
          <p:nvPr/>
        </p:nvSpPr>
        <p:spPr>
          <a:xfrm>
            <a:off x="1287725" y="4260750"/>
            <a:ext cx="28137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Action with object and properties</a:t>
            </a:r>
            <a:endParaRPr sz="1300"/>
          </a:p>
        </p:txBody>
      </p:sp>
      <p:sp>
        <p:nvSpPr>
          <p:cNvPr id="425" name="Google Shape;425;p44"/>
          <p:cNvSpPr/>
          <p:nvPr/>
        </p:nvSpPr>
        <p:spPr>
          <a:xfrm>
            <a:off x="5367625" y="2588550"/>
            <a:ext cx="134400" cy="8067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44"/>
          <p:cNvSpPr txBox="1"/>
          <p:nvPr/>
        </p:nvSpPr>
        <p:spPr>
          <a:xfrm>
            <a:off x="5502025" y="2402800"/>
            <a:ext cx="23685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special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constructor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function that creates an instance of a class with the specified properties.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27" name="Google Shape;427;p44"/>
          <p:cNvCxnSpPr/>
          <p:nvPr/>
        </p:nvCxnSpPr>
        <p:spPr>
          <a:xfrm>
            <a:off x="762000" y="2590200"/>
            <a:ext cx="0" cy="2106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8" name="Google Shape;428;p44"/>
          <p:cNvCxnSpPr/>
          <p:nvPr/>
        </p:nvCxnSpPr>
        <p:spPr>
          <a:xfrm>
            <a:off x="1221450" y="2980775"/>
            <a:ext cx="0" cy="39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9" name="Google Shape;429;p44"/>
          <p:cNvCxnSpPr/>
          <p:nvPr/>
        </p:nvCxnSpPr>
        <p:spPr>
          <a:xfrm>
            <a:off x="1205750" y="3782700"/>
            <a:ext cx="0" cy="8565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0" name="Google Shape;430;p44"/>
          <p:cNvSpPr txBox="1"/>
          <p:nvPr/>
        </p:nvSpPr>
        <p:spPr>
          <a:xfrm>
            <a:off x="5502225" y="3919275"/>
            <a:ext cx="1734300" cy="6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endParaRPr sz="2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1" name="Google Shape;431;p44"/>
          <p:cNvSpPr txBox="1"/>
          <p:nvPr/>
        </p:nvSpPr>
        <p:spPr>
          <a:xfrm>
            <a:off x="5125350" y="4473975"/>
            <a:ext cx="28137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Two underscores.</a:t>
            </a:r>
            <a:endParaRPr b="1"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2" name="Google Shape;432;p44"/>
          <p:cNvSpPr/>
          <p:nvPr/>
        </p:nvSpPr>
        <p:spPr>
          <a:xfrm>
            <a:off x="5601825" y="4190075"/>
            <a:ext cx="180000" cy="278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33A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44"/>
          <p:cNvSpPr/>
          <p:nvPr/>
        </p:nvSpPr>
        <p:spPr>
          <a:xfrm>
            <a:off x="5792725" y="4190075"/>
            <a:ext cx="180000" cy="278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33A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44"/>
          <p:cNvSpPr/>
          <p:nvPr/>
        </p:nvSpPr>
        <p:spPr>
          <a:xfrm>
            <a:off x="6692397" y="4190075"/>
            <a:ext cx="180000" cy="278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33A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44"/>
          <p:cNvSpPr/>
          <p:nvPr/>
        </p:nvSpPr>
        <p:spPr>
          <a:xfrm>
            <a:off x="6872401" y="4190075"/>
            <a:ext cx="192900" cy="2784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833AE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7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7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47538" y="1513099"/>
            <a:ext cx="2237575" cy="211764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7"/>
          <p:cNvSpPr txBox="1"/>
          <p:nvPr/>
        </p:nvSpPr>
        <p:spPr>
          <a:xfrm>
            <a:off x="360000" y="320450"/>
            <a:ext cx="54327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Module 4. Lesson 1. Basics of image processing</a:t>
            </a:r>
            <a:endParaRPr b="1"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" name="Google Shape;106;p27"/>
          <p:cNvSpPr txBox="1"/>
          <p:nvPr/>
        </p:nvSpPr>
        <p:spPr>
          <a:xfrm>
            <a:off x="360000" y="916000"/>
            <a:ext cx="53760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Image processing</a:t>
            </a:r>
            <a:endParaRPr sz="36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7" name="Google Shape;107;p27"/>
          <p:cNvSpPr txBox="1"/>
          <p:nvPr/>
        </p:nvSpPr>
        <p:spPr>
          <a:xfrm>
            <a:off x="360000" y="876508"/>
            <a:ext cx="2628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Discussion:</a:t>
            </a:r>
            <a:endParaRPr sz="18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5"/>
          <p:cNvSpPr txBox="1"/>
          <p:nvPr/>
        </p:nvSpPr>
        <p:spPr>
          <a:xfrm>
            <a:off x="360000" y="175175"/>
            <a:ext cx="7099500" cy="6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Qualifications confirmed!</a:t>
            </a:r>
            <a:endParaRPr sz="3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441" name="Google Shape;441;p4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442" name="Google Shape;442;p4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" name="Google Shape;444;p45"/>
          <p:cNvSpPr txBox="1"/>
          <p:nvPr/>
        </p:nvSpPr>
        <p:spPr>
          <a:xfrm rot="-5400000">
            <a:off x="6478575" y="2410775"/>
            <a:ext cx="3493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Qualifications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5" name="Google Shape;44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7923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4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8" name="Google Shape;44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4800" y="162550"/>
            <a:ext cx="1162225" cy="1099934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45"/>
          <p:cNvSpPr txBox="1"/>
          <p:nvPr/>
        </p:nvSpPr>
        <p:spPr>
          <a:xfrm>
            <a:off x="294850" y="825650"/>
            <a:ext cx="5381400" cy="18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Great, you are ready to brainstorm and work on your tasks!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0" name="Google Shape;450;p45"/>
          <p:cNvPicPr preferRelativeResize="0"/>
          <p:nvPr/>
        </p:nvPicPr>
        <p:blipFill rotWithShape="1">
          <a:blip r:embed="rId5">
            <a:alphaModFix/>
          </a:blip>
          <a:srcRect b="0" l="45124" r="0" t="0"/>
          <a:stretch/>
        </p:blipFill>
        <p:spPr>
          <a:xfrm>
            <a:off x="5922725" y="991925"/>
            <a:ext cx="1633048" cy="3904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6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6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6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8" name="Google Shape;458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2196" y="1679574"/>
            <a:ext cx="1815605" cy="17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46"/>
          <p:cNvSpPr txBox="1"/>
          <p:nvPr/>
        </p:nvSpPr>
        <p:spPr>
          <a:xfrm>
            <a:off x="360000" y="320450"/>
            <a:ext cx="68934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Module 4. Lesson 1. Basics of image processing</a:t>
            </a:r>
            <a:endParaRPr b="1"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0" name="Google Shape;460;p46"/>
          <p:cNvSpPr txBox="1"/>
          <p:nvPr/>
        </p:nvSpPr>
        <p:spPr>
          <a:xfrm>
            <a:off x="360000" y="916000"/>
            <a:ext cx="58857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Image processing </a:t>
            </a:r>
            <a:endParaRPr sz="32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with PIL</a:t>
            </a:r>
            <a:endParaRPr sz="32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61" name="Google Shape;461;p46"/>
          <p:cNvSpPr txBox="1"/>
          <p:nvPr/>
        </p:nvSpPr>
        <p:spPr>
          <a:xfrm>
            <a:off x="360000" y="876508"/>
            <a:ext cx="2628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r>
              <a:rPr lang="en"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18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6" name="Google Shape;466;p47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467" name="Google Shape;467;p47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47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9" name="Google Shape;469;p47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0" name="Google Shape;47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47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7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47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47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47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47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7" name="Google Shape;477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47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700">
                <a:latin typeface="Montserrat ExtraBold"/>
                <a:ea typeface="Montserrat ExtraBold"/>
                <a:cs typeface="Montserrat ExtraBold"/>
                <a:sym typeface="Montserrat ExtraBold"/>
              </a:rPr>
              <a:t>Working with images</a:t>
            </a:r>
            <a:endParaRPr sz="27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79" name="Google Shape;479;p47"/>
          <p:cNvSpPr txBox="1"/>
          <p:nvPr/>
        </p:nvSpPr>
        <p:spPr>
          <a:xfrm>
            <a:off x="288125" y="703625"/>
            <a:ext cx="70110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Let's recall what raster graphics are and start exploring the PIL library for working with images.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(Python Imaging Library).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0" name="Google Shape;480;p47"/>
          <p:cNvPicPr preferRelativeResize="0"/>
          <p:nvPr/>
        </p:nvPicPr>
        <p:blipFill rotWithShape="1">
          <a:blip r:embed="rId5">
            <a:alphaModFix/>
          </a:blip>
          <a:srcRect b="25229" l="4531" r="61852" t="46842"/>
          <a:stretch/>
        </p:blipFill>
        <p:spPr>
          <a:xfrm>
            <a:off x="5792725" y="2952203"/>
            <a:ext cx="1694472" cy="1823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5" name="Google Shape;485;p4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486" name="Google Shape;486;p4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8" name="Google Shape;4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4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4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4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4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95" name="Google Shape;495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496" name="Google Shape;496;p48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7" name="Google Shape;497;p48"/>
          <p:cNvSpPr txBox="1"/>
          <p:nvPr/>
        </p:nvSpPr>
        <p:spPr>
          <a:xfrm>
            <a:off x="360000" y="175175"/>
            <a:ext cx="7454700" cy="14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400">
                <a:latin typeface="Montserrat ExtraBold"/>
                <a:ea typeface="Montserrat ExtraBold"/>
                <a:cs typeface="Montserrat ExtraBold"/>
                <a:sym typeface="Montserrat ExtraBold"/>
              </a:rPr>
              <a:t>A </a:t>
            </a:r>
            <a:r>
              <a:rPr lang="en" sz="3400">
                <a:solidFill>
                  <a:schemeClr val="accent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pixel </a:t>
            </a:r>
            <a:r>
              <a:rPr lang="en" sz="3400">
                <a:latin typeface="Montserrat ExtraBold"/>
                <a:ea typeface="Montserrat ExtraBold"/>
                <a:cs typeface="Montserrat ExtraBold"/>
                <a:sym typeface="Montserrat ExtraBold"/>
              </a:rPr>
              <a:t>is</a:t>
            </a:r>
            <a:endParaRPr sz="3400">
              <a:solidFill>
                <a:srgbClr val="00000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300">
                <a:latin typeface="Montserrat ExtraBold"/>
                <a:ea typeface="Montserrat ExtraBold"/>
                <a:cs typeface="Montserrat ExtraBold"/>
                <a:sym typeface="Montserrat ExtraBold"/>
              </a:rPr>
              <a:t>a minute (indivisible) part of a graphic image</a:t>
            </a:r>
            <a:endParaRPr sz="23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498" name="Google Shape;498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914" y="3529734"/>
            <a:ext cx="1364266" cy="136426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15425" y="1939825"/>
            <a:ext cx="2528900" cy="1104375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00" name="Google Shape;500;p48"/>
          <p:cNvSpPr/>
          <p:nvPr/>
        </p:nvSpPr>
        <p:spPr>
          <a:xfrm>
            <a:off x="6659600" y="3604950"/>
            <a:ext cx="359400" cy="2784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1" name="Google Shape;501;p48"/>
          <p:cNvCxnSpPr>
            <a:stCxn id="500" idx="1"/>
            <a:endCxn id="499" idx="2"/>
          </p:cNvCxnSpPr>
          <p:nvPr/>
        </p:nvCxnSpPr>
        <p:spPr>
          <a:xfrm rot="10800000">
            <a:off x="5579900" y="3044250"/>
            <a:ext cx="1079700" cy="6999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2" name="Google Shape;502;p48"/>
          <p:cNvSpPr/>
          <p:nvPr/>
        </p:nvSpPr>
        <p:spPr>
          <a:xfrm>
            <a:off x="5876925" y="2928950"/>
            <a:ext cx="76200" cy="666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8"/>
          <p:cNvSpPr/>
          <p:nvPr/>
        </p:nvSpPr>
        <p:spPr>
          <a:xfrm>
            <a:off x="5876925" y="2995550"/>
            <a:ext cx="76200" cy="666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48"/>
          <p:cNvSpPr/>
          <p:nvPr/>
        </p:nvSpPr>
        <p:spPr>
          <a:xfrm>
            <a:off x="5953125" y="2928125"/>
            <a:ext cx="76200" cy="666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8"/>
          <p:cNvSpPr/>
          <p:nvPr/>
        </p:nvSpPr>
        <p:spPr>
          <a:xfrm>
            <a:off x="5953125" y="2995550"/>
            <a:ext cx="76200" cy="666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8"/>
          <p:cNvSpPr/>
          <p:nvPr/>
        </p:nvSpPr>
        <p:spPr>
          <a:xfrm>
            <a:off x="5953125" y="2854475"/>
            <a:ext cx="76200" cy="666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48"/>
          <p:cNvSpPr/>
          <p:nvPr/>
        </p:nvSpPr>
        <p:spPr>
          <a:xfrm>
            <a:off x="6029325" y="2928125"/>
            <a:ext cx="76200" cy="666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48"/>
          <p:cNvSpPr/>
          <p:nvPr/>
        </p:nvSpPr>
        <p:spPr>
          <a:xfrm>
            <a:off x="6114625" y="2928125"/>
            <a:ext cx="76200" cy="666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48"/>
          <p:cNvSpPr/>
          <p:nvPr/>
        </p:nvSpPr>
        <p:spPr>
          <a:xfrm>
            <a:off x="6114625" y="2854475"/>
            <a:ext cx="76200" cy="666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48"/>
          <p:cNvSpPr/>
          <p:nvPr/>
        </p:nvSpPr>
        <p:spPr>
          <a:xfrm>
            <a:off x="6190825" y="2854400"/>
            <a:ext cx="76200" cy="666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48"/>
          <p:cNvSpPr/>
          <p:nvPr/>
        </p:nvSpPr>
        <p:spPr>
          <a:xfrm>
            <a:off x="6190825" y="2795100"/>
            <a:ext cx="76200" cy="66600"/>
          </a:xfrm>
          <a:prstGeom prst="rect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8"/>
          <p:cNvSpPr txBox="1"/>
          <p:nvPr/>
        </p:nvSpPr>
        <p:spPr>
          <a:xfrm>
            <a:off x="236450" y="1726325"/>
            <a:ext cx="3931200" cy="28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Raster</a:t>
            </a: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is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a set of pixels.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A raster image</a:t>
            </a: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is a collection of dots (pixels) used to display a picture on a computer screen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600" u="sng">
                <a:latin typeface="Montserrat"/>
                <a:ea typeface="Montserrat"/>
                <a:cs typeface="Montserrat"/>
                <a:sym typeface="Montserrat"/>
              </a:rPr>
              <a:t>You worked with raster graphics </a:t>
            </a:r>
            <a:r>
              <a:rPr b="1" i="1" lang="en" sz="16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the turtle module</a:t>
            </a:r>
            <a:endParaRPr b="1" i="1" sz="1600" u="sng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13" name="Google Shape;513;p48"/>
          <p:cNvCxnSpPr/>
          <p:nvPr/>
        </p:nvCxnSpPr>
        <p:spPr>
          <a:xfrm>
            <a:off x="348150" y="1628400"/>
            <a:ext cx="71874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Google Shape;518;p4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519" name="Google Shape;519;p4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1" name="Google Shape;521;p49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2" name="Google Shape;52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49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49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4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4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4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4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9" name="Google Shape;529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Google Shape;530;p49"/>
          <p:cNvSpPr txBox="1"/>
          <p:nvPr/>
        </p:nvSpPr>
        <p:spPr>
          <a:xfrm>
            <a:off x="368800" y="175175"/>
            <a:ext cx="7389000" cy="8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 </a:t>
            </a:r>
            <a:r>
              <a:rPr lang="en" sz="2800">
                <a:solidFill>
                  <a:schemeClr val="accent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Python Imaging Library (PIL)</a:t>
            </a:r>
            <a:r>
              <a:rPr lang="en" sz="2800"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Montserrat ExtraBold"/>
                <a:ea typeface="Montserrat ExtraBold"/>
                <a:cs typeface="Montserrat ExtraBold"/>
                <a:sym typeface="Montserrat ExtraBold"/>
              </a:rPr>
              <a:t>is a library for working with raster graphics</a:t>
            </a:r>
            <a:endParaRPr sz="30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31" name="Google Shape;531;p49"/>
          <p:cNvSpPr/>
          <p:nvPr/>
        </p:nvSpPr>
        <p:spPr>
          <a:xfrm>
            <a:off x="368825" y="2340013"/>
            <a:ext cx="2024400" cy="4545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FA8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Image</a:t>
            </a:r>
            <a:endParaRPr b="1" sz="1600"/>
          </a:p>
        </p:txBody>
      </p:sp>
      <p:sp>
        <p:nvSpPr>
          <p:cNvPr id="532" name="Google Shape;532;p49"/>
          <p:cNvSpPr/>
          <p:nvPr/>
        </p:nvSpPr>
        <p:spPr>
          <a:xfrm>
            <a:off x="2916650" y="2340013"/>
            <a:ext cx="2420100" cy="4545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FA8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ImageFilter</a:t>
            </a:r>
            <a:endParaRPr b="1" sz="1600"/>
          </a:p>
        </p:txBody>
      </p:sp>
      <p:sp>
        <p:nvSpPr>
          <p:cNvPr id="533" name="Google Shape;533;p49"/>
          <p:cNvSpPr txBox="1"/>
          <p:nvPr/>
        </p:nvSpPr>
        <p:spPr>
          <a:xfrm>
            <a:off x="5481325" y="2453613"/>
            <a:ext cx="16629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. . . </a:t>
            </a:r>
            <a:endParaRPr b="1"/>
          </a:p>
        </p:txBody>
      </p:sp>
      <p:sp>
        <p:nvSpPr>
          <p:cNvPr id="534" name="Google Shape;534;p49"/>
          <p:cNvSpPr/>
          <p:nvPr/>
        </p:nvSpPr>
        <p:spPr>
          <a:xfrm rot="5400000">
            <a:off x="632113" y="2955938"/>
            <a:ext cx="1518300" cy="2024400"/>
          </a:xfrm>
          <a:prstGeom prst="flowChartDelay">
            <a:avLst/>
          </a:prstGeom>
          <a:solidFill>
            <a:srgbClr val="FFFFFF"/>
          </a:solidFill>
          <a:ln cap="flat" cmpd="sng" w="28575">
            <a:solidFill>
              <a:srgbClr val="FA8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49"/>
          <p:cNvSpPr txBox="1"/>
          <p:nvPr/>
        </p:nvSpPr>
        <p:spPr>
          <a:xfrm>
            <a:off x="368788" y="3314713"/>
            <a:ext cx="1970400" cy="11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</a:t>
            </a:r>
            <a:r>
              <a:rPr lang="en" sz="1500"/>
              <a:t> </a:t>
            </a:r>
            <a:r>
              <a:rPr b="1" lang="en" sz="1500"/>
              <a:t>Image </a:t>
            </a:r>
            <a:r>
              <a:rPr lang="en" sz="1500">
                <a:solidFill>
                  <a:schemeClr val="dk1"/>
                </a:solidFill>
              </a:rPr>
              <a:t>class</a:t>
            </a:r>
            <a:r>
              <a:rPr lang="en" sz="1500"/>
              <a:t>: </a:t>
            </a:r>
            <a:endParaRPr sz="15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/>
              <a:t>properties and methods of working with pictures like files</a:t>
            </a:r>
            <a:endParaRPr sz="1300"/>
          </a:p>
        </p:txBody>
      </p:sp>
      <p:sp>
        <p:nvSpPr>
          <p:cNvPr id="536" name="Google Shape;536;p49"/>
          <p:cNvSpPr/>
          <p:nvPr/>
        </p:nvSpPr>
        <p:spPr>
          <a:xfrm rot="5400000">
            <a:off x="3370250" y="2771138"/>
            <a:ext cx="1518300" cy="2394000"/>
          </a:xfrm>
          <a:prstGeom prst="flowChartDelay">
            <a:avLst/>
          </a:prstGeom>
          <a:solidFill>
            <a:srgbClr val="FFFFFF"/>
          </a:solidFill>
          <a:ln cap="flat" cmpd="sng" w="28575">
            <a:solidFill>
              <a:srgbClr val="FA8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49"/>
          <p:cNvSpPr txBox="1"/>
          <p:nvPr/>
        </p:nvSpPr>
        <p:spPr>
          <a:xfrm>
            <a:off x="2838350" y="3314713"/>
            <a:ext cx="2576700" cy="11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</a:t>
            </a:r>
            <a:r>
              <a:rPr b="1" lang="en" sz="1500"/>
              <a:t>ImageFilter </a:t>
            </a:r>
            <a:r>
              <a:rPr lang="en" sz="1500">
                <a:solidFill>
                  <a:schemeClr val="dk1"/>
                </a:solidFill>
              </a:rPr>
              <a:t>module</a:t>
            </a:r>
            <a:r>
              <a:rPr lang="en" sz="1500"/>
              <a:t>:</a:t>
            </a:r>
            <a:endParaRPr sz="1500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/>
              <a:t>A set of constants for applying filters and rotating and flipping images</a:t>
            </a:r>
            <a:endParaRPr sz="1300"/>
          </a:p>
        </p:txBody>
      </p:sp>
      <p:cxnSp>
        <p:nvCxnSpPr>
          <p:cNvPr id="538" name="Google Shape;538;p49"/>
          <p:cNvCxnSpPr>
            <a:stCxn id="531" idx="2"/>
            <a:endCxn id="534" idx="1"/>
          </p:cNvCxnSpPr>
          <p:nvPr/>
        </p:nvCxnSpPr>
        <p:spPr>
          <a:xfrm>
            <a:off x="1381025" y="2794513"/>
            <a:ext cx="10200" cy="414600"/>
          </a:xfrm>
          <a:prstGeom prst="straightConnector1">
            <a:avLst/>
          </a:prstGeom>
          <a:noFill/>
          <a:ln cap="flat" cmpd="sng" w="19050">
            <a:solidFill>
              <a:srgbClr val="FA82C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9" name="Google Shape;539;p49"/>
          <p:cNvCxnSpPr>
            <a:stCxn id="532" idx="2"/>
            <a:endCxn id="536" idx="1"/>
          </p:cNvCxnSpPr>
          <p:nvPr/>
        </p:nvCxnSpPr>
        <p:spPr>
          <a:xfrm>
            <a:off x="4126700" y="2794513"/>
            <a:ext cx="2700" cy="414600"/>
          </a:xfrm>
          <a:prstGeom prst="straightConnector1">
            <a:avLst/>
          </a:prstGeom>
          <a:noFill/>
          <a:ln cap="flat" cmpd="sng" w="19050">
            <a:solidFill>
              <a:srgbClr val="FA82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0" name="Google Shape;540;p49"/>
          <p:cNvSpPr txBox="1"/>
          <p:nvPr/>
        </p:nvSpPr>
        <p:spPr>
          <a:xfrm>
            <a:off x="263800" y="1389600"/>
            <a:ext cx="7494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 PIL library has a hierarchical structure.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We'll need two modules from the framework base: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Image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and</a:t>
            </a:r>
            <a:r>
              <a:rPr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ImageFilter</a:t>
            </a:r>
            <a:r>
              <a:rPr b="1" lang="en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41" name="Google Shape;541;p49"/>
          <p:cNvCxnSpPr/>
          <p:nvPr/>
        </p:nvCxnSpPr>
        <p:spPr>
          <a:xfrm>
            <a:off x="373500" y="1205850"/>
            <a:ext cx="71817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5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547" name="Google Shape;547;p5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5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9" name="Google Shape;549;p50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0" name="Google Shape;55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50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50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5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5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5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5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7" name="Google Shape;557;p5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50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600">
                <a:latin typeface="Montserrat ExtraBold"/>
                <a:ea typeface="Montserrat ExtraBold"/>
                <a:cs typeface="Montserrat ExtraBold"/>
                <a:sym typeface="Montserrat ExtraBold"/>
              </a:rPr>
              <a:t>Open an image to work with</a:t>
            </a:r>
            <a:endParaRPr sz="26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59" name="Google Shape;559;p50"/>
          <p:cNvSpPr txBox="1"/>
          <p:nvPr/>
        </p:nvSpPr>
        <p:spPr>
          <a:xfrm>
            <a:off x="266775" y="693600"/>
            <a:ext cx="7053600" cy="6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To get a picture to work with, we need to import the Image module of the PIL library and open the file using the open() method and with... as operators.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560" name="Google Shape;560;p50"/>
          <p:cNvGraphicFramePr/>
          <p:nvPr/>
        </p:nvGraphicFramePr>
        <p:xfrm>
          <a:off x="360000" y="1815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{B903CB82-C911-4726-BB35-92857D4AB5AC}</a:tableStyleId>
              </a:tblPr>
              <a:tblGrid>
                <a:gridCol w="4371950"/>
                <a:gridCol w="2774650"/>
              </a:tblGrid>
              <a:tr h="201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Command</a:t>
                      </a:r>
                      <a:endParaRPr i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Purpose</a:t>
                      </a:r>
                      <a:endParaRPr i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AF00DB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from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PIL </a:t>
                      </a:r>
                      <a:r>
                        <a:rPr lang="en">
                          <a:solidFill>
                            <a:srgbClr val="AF00DB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import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Image</a:t>
                      </a:r>
                      <a:endParaRPr sz="1900">
                        <a:solidFill>
                          <a:srgbClr val="AF00DB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Import the Image module from the PIL library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AF00DB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with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Image.open(</a:t>
                      </a:r>
                      <a:r>
                        <a:rPr lang="en">
                          <a:solidFill>
                            <a:srgbClr val="A3151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'photo.jpg'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 </a:t>
                      </a:r>
                      <a:r>
                        <a:rPr lang="en">
                          <a:solidFill>
                            <a:srgbClr val="AF00DB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as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original:</a:t>
                      </a:r>
                      <a:endParaRPr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#or my_image = </a:t>
                      </a:r>
                      <a:r>
                        <a:rPr lang="en">
                          <a:solidFill>
                            <a:srgbClr val="008000"/>
                          </a:solidFill>
                          <a:highlight>
                            <a:schemeClr val="lt1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Image.open('photo.jpg')</a:t>
                      </a:r>
                      <a:endParaRPr>
                        <a:solidFill>
                          <a:srgbClr val="008000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Open a graphic file from the project folder</a:t>
                      </a: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original.show()</a:t>
                      </a:r>
                      <a:endParaRPr>
                        <a:solidFill>
                          <a:srgbClr val="AF00DB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Open the image in a separate window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5" name="Google Shape;565;p5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566" name="Google Shape;566;p5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5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8" name="Google Shape;568;p51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9" name="Google Shape;569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51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51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51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51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5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5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6" name="Google Shape;576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p51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700">
                <a:latin typeface="Montserrat ExtraBold"/>
                <a:ea typeface="Montserrat ExtraBold"/>
                <a:cs typeface="Montserrat ExtraBold"/>
                <a:sym typeface="Montserrat ExtraBold"/>
              </a:rPr>
              <a:t>Image options</a:t>
            </a:r>
            <a:endParaRPr sz="27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78" name="Google Shape;578;p51"/>
          <p:cNvSpPr txBox="1"/>
          <p:nvPr/>
        </p:nvSpPr>
        <p:spPr>
          <a:xfrm>
            <a:off x="266775" y="693600"/>
            <a:ext cx="70536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The resulting Image object has a number of properties.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579" name="Google Shape;579;p51"/>
          <p:cNvGraphicFramePr/>
          <p:nvPr/>
        </p:nvGraphicFramePr>
        <p:xfrm>
          <a:off x="373550" y="1307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{B903CB82-C911-4726-BB35-92857D4AB5AC}</a:tableStyleId>
              </a:tblPr>
              <a:tblGrid>
                <a:gridCol w="3941600"/>
                <a:gridCol w="3297400"/>
              </a:tblGrid>
              <a:tr h="201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Command</a:t>
                      </a:r>
                      <a:endParaRPr i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Purpose</a:t>
                      </a:r>
                      <a:endParaRPr i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original.size</a:t>
                      </a:r>
                      <a:endParaRPr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File size 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(a pair in "length, width")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original.format</a:t>
                      </a:r>
                      <a:endParaRPr>
                        <a:solidFill>
                          <a:srgbClr val="AF00DB"/>
                        </a:solidFill>
                        <a:highlight>
                          <a:schemeClr val="lt1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File</a:t>
                      </a: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format 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(jpg, png, bmp, etc.)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original.mode</a:t>
                      </a:r>
                      <a:endParaRPr>
                        <a:solidFill>
                          <a:srgbClr val="AF00DB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File color type 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(color, black and white)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4" name="Google Shape;584;p5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585" name="Google Shape;585;p5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5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7" name="Google Shape;587;p52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8" name="Google Shape;58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589" name="Google Shape;589;p5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5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5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5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5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5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5" name="Google Shape;595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52"/>
          <p:cNvSpPr txBox="1"/>
          <p:nvPr/>
        </p:nvSpPr>
        <p:spPr>
          <a:xfrm>
            <a:off x="285300" y="175163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700">
                <a:latin typeface="Montserrat ExtraBold"/>
                <a:ea typeface="Montserrat ExtraBold"/>
                <a:cs typeface="Montserrat ExtraBold"/>
                <a:sym typeface="Montserrat ExtraBold"/>
              </a:rPr>
              <a:t>Let’s look at the task</a:t>
            </a:r>
            <a:endParaRPr sz="27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97" name="Google Shape;597;p52"/>
          <p:cNvSpPr txBox="1"/>
          <p:nvPr/>
        </p:nvSpPr>
        <p:spPr>
          <a:xfrm>
            <a:off x="183275" y="603738"/>
            <a:ext cx="72015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Montserrat"/>
                <a:ea typeface="Montserrat"/>
                <a:cs typeface="Montserrat"/>
                <a:sym typeface="Montserrat"/>
              </a:rPr>
              <a:t>Task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 In the project folder there is a photo called owl.jpg. Write a program that displays the properties of the image to the console and opens it in a separate window.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8" name="Google Shape;598;p52"/>
          <p:cNvSpPr txBox="1"/>
          <p:nvPr/>
        </p:nvSpPr>
        <p:spPr>
          <a:xfrm>
            <a:off x="285300" y="4467675"/>
            <a:ext cx="56052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How do we solve the task?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99" name="Google Shape;599;p5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0162" y="1228600"/>
            <a:ext cx="3625138" cy="299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5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92575" y="4337013"/>
            <a:ext cx="24003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5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606" name="Google Shape;606;p5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5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" name="Google Shape;608;p53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09" name="Google Shape;60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53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53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5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5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5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5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6" name="Google Shape;616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53"/>
          <p:cNvSpPr txBox="1"/>
          <p:nvPr/>
        </p:nvSpPr>
        <p:spPr>
          <a:xfrm>
            <a:off x="183275" y="603750"/>
            <a:ext cx="72015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In the project folder there is a photo called owl.jpg. Write a program that displays the properties of the image to the console and opens it in a separate window.</a:t>
            </a:r>
            <a:endParaRPr b="1" i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8" name="Google Shape;618;p53"/>
          <p:cNvSpPr txBox="1"/>
          <p:nvPr/>
        </p:nvSpPr>
        <p:spPr>
          <a:xfrm>
            <a:off x="183275" y="1477800"/>
            <a:ext cx="5306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PIL </a:t>
            </a: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Image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with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Image.open(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'owl.jpg'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pic_original: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'Size:'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pic_original.size)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'Format:'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pic_original.format)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'Type:'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pic_original.mode)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pic_original.show()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19" name="Google Shape;619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0162" y="1228600"/>
            <a:ext cx="3625138" cy="2999999"/>
          </a:xfrm>
          <a:prstGeom prst="rect">
            <a:avLst/>
          </a:prstGeom>
          <a:noFill/>
          <a:ln>
            <a:noFill/>
          </a:ln>
        </p:spPr>
      </p:pic>
      <p:sp>
        <p:nvSpPr>
          <p:cNvPr id="620" name="Google Shape;620;p53"/>
          <p:cNvSpPr txBox="1"/>
          <p:nvPr/>
        </p:nvSpPr>
        <p:spPr>
          <a:xfrm>
            <a:off x="285300" y="175163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Let’s look at the task</a:t>
            </a:r>
            <a:endParaRPr sz="27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621" name="Google Shape;621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92575" y="4337013"/>
            <a:ext cx="24003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Google Shape;626;p5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627" name="Google Shape;627;p5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5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9" name="Google Shape;629;p54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0" name="Google Shape;63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54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54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5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5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5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5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7" name="Google Shape;637;p5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p54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700">
                <a:latin typeface="Montserrat ExtraBold"/>
                <a:ea typeface="Montserrat ExtraBold"/>
                <a:cs typeface="Montserrat ExtraBold"/>
                <a:sym typeface="Montserrat ExtraBold"/>
              </a:rPr>
              <a:t>Image processing</a:t>
            </a:r>
            <a:endParaRPr sz="27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39" name="Google Shape;639;p54"/>
          <p:cNvSpPr txBox="1"/>
          <p:nvPr/>
        </p:nvSpPr>
        <p:spPr>
          <a:xfrm>
            <a:off x="266775" y="603750"/>
            <a:ext cx="70536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An object of the Image class can be modified using the methods and constants of the ImageFilter module.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640" name="Google Shape;640;p54"/>
          <p:cNvGraphicFramePr/>
          <p:nvPr/>
        </p:nvGraphicFramePr>
        <p:xfrm>
          <a:off x="373550" y="134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{B903CB82-C911-4726-BB35-92857D4AB5AC}</a:tableStyleId>
              </a:tblPr>
              <a:tblGrid>
                <a:gridCol w="4731275"/>
                <a:gridCol w="2507725"/>
              </a:tblGrid>
              <a:tr h="201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Command</a:t>
                      </a:r>
                      <a:endParaRPr i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Purpose</a:t>
                      </a:r>
                      <a:endParaRPr i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AF00DB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from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PIL </a:t>
                      </a:r>
                      <a:r>
                        <a:rPr lang="en">
                          <a:solidFill>
                            <a:srgbClr val="AF00DB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import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ImageFilter</a:t>
                      </a:r>
                      <a:endParaRPr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Import the module with filters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19050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pic_gray = original.convert(</a:t>
                      </a:r>
                      <a:r>
                        <a:rPr lang="en">
                          <a:solidFill>
                            <a:srgbClr val="A3151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'L'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Make the image black and white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pic_blured = original.filter(ImageFilter.BLUR)</a:t>
                      </a:r>
                      <a:endParaRPr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Blur the image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pic_up = original.transpose(Image.ROTATE_90)</a:t>
                      </a:r>
                      <a:endParaRPr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Rotate image left 90 degrees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99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pic_gray.save(</a:t>
                      </a:r>
                      <a:r>
                        <a:rPr lang="en">
                          <a:solidFill>
                            <a:srgbClr val="A31515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'gray.jpg'</a:t>
                      </a:r>
                      <a:r>
                        <a:rPr lang="en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9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Save the image in your project folder with the name gray.jpg</a:t>
                      </a:r>
                      <a:endParaRPr sz="13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7B7B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 txBox="1"/>
          <p:nvPr/>
        </p:nvSpPr>
        <p:spPr>
          <a:xfrm>
            <a:off x="303975" y="175175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8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Developers, we have a new order!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13" name="Google Shape;113;p2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14" name="Google Shape;114;p2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" name="Google Shape;116;p28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Discussing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 tasks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" name="Google Shape;1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8"/>
          <p:cNvSpPr txBox="1"/>
          <p:nvPr/>
        </p:nvSpPr>
        <p:spPr>
          <a:xfrm>
            <a:off x="236525" y="733275"/>
            <a:ext cx="6463500" cy="38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ProTeam specialists were approached by a representative of the Ministry of Social Development. He is preparing a software package for the elderly people.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88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 should include simple and useful applications for both experienced users and people with poor computer skills.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88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One of the applications should be Easy Editor.</a:t>
            </a:r>
            <a:endParaRPr i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Let's study the technicals specifications in more detail!</a:t>
            </a:r>
            <a:endParaRPr i="1"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28"/>
          <p:cNvSpPr txBox="1"/>
          <p:nvPr/>
        </p:nvSpPr>
        <p:spPr>
          <a:xfrm>
            <a:off x="5992625" y="4458000"/>
            <a:ext cx="17034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Cole, </a:t>
            </a:r>
            <a:endParaRPr i="1"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senior developer</a:t>
            </a:r>
            <a:endParaRPr i="1"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5" name="Google Shape;125;p28"/>
          <p:cNvPicPr preferRelativeResize="0"/>
          <p:nvPr/>
        </p:nvPicPr>
        <p:blipFill rotWithShape="1">
          <a:blip r:embed="rId5">
            <a:alphaModFix/>
          </a:blip>
          <a:srcRect b="70656" l="3410" r="66510" t="1981"/>
          <a:stretch/>
        </p:blipFill>
        <p:spPr>
          <a:xfrm>
            <a:off x="6106599" y="2717075"/>
            <a:ext cx="1475445" cy="176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5" name="Google Shape;645;p5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646" name="Google Shape;646;p5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5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" name="Google Shape;648;p55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49" name="Google Shape;64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0" name="Google Shape;650;p55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55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5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5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5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5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6" name="Google Shape;656;p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55"/>
          <p:cNvSpPr txBox="1"/>
          <p:nvPr/>
        </p:nvSpPr>
        <p:spPr>
          <a:xfrm>
            <a:off x="285300" y="175163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Let’s look at the task</a:t>
            </a:r>
            <a:endParaRPr sz="2700">
              <a:solidFill>
                <a:schemeClr val="dk1"/>
              </a:solidFill>
              <a:highlight>
                <a:schemeClr val="lt1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7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58" name="Google Shape;658;p55"/>
          <p:cNvSpPr txBox="1"/>
          <p:nvPr/>
        </p:nvSpPr>
        <p:spPr>
          <a:xfrm>
            <a:off x="183275" y="603738"/>
            <a:ext cx="72015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the project folder there is a photo called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 girl.jpg. Write a program that rotates the picture to the left 90 degrees and makes it black and white.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9" name="Google Shape;659;p55"/>
          <p:cNvSpPr txBox="1"/>
          <p:nvPr/>
        </p:nvSpPr>
        <p:spPr>
          <a:xfrm>
            <a:off x="285300" y="4467675"/>
            <a:ext cx="56052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do we solve the task?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60" name="Google Shape;660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3885" y="1358475"/>
            <a:ext cx="2818114" cy="342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Google Shape;665;p56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666" name="Google Shape;666;p56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56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8" name="Google Shape;668;p56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69" name="Google Shape;66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56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56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56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56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56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56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6" name="Google Shape;676;p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677" name="Google Shape;677;p56"/>
          <p:cNvSpPr txBox="1"/>
          <p:nvPr/>
        </p:nvSpPr>
        <p:spPr>
          <a:xfrm>
            <a:off x="285300" y="175163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Let’s look at the task</a:t>
            </a:r>
            <a:endParaRPr sz="27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78" name="Google Shape;678;p56"/>
          <p:cNvSpPr txBox="1"/>
          <p:nvPr/>
        </p:nvSpPr>
        <p:spPr>
          <a:xfrm>
            <a:off x="183275" y="603750"/>
            <a:ext cx="75039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Task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 the project folder there is a photo called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girl.jpg. Write a program that rotates the picture to the left 90 degrees and makes it black and white.</a:t>
            </a:r>
            <a:endParaRPr b="1" i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79" name="Google Shape;679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4758" y="1307900"/>
            <a:ext cx="3555941" cy="2799350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p56"/>
          <p:cNvSpPr txBox="1"/>
          <p:nvPr/>
        </p:nvSpPr>
        <p:spPr>
          <a:xfrm>
            <a:off x="285300" y="1262100"/>
            <a:ext cx="4812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PIL </a:t>
            </a: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Image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PIL </a:t>
            </a: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ImageFilter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with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Image.open(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'girl.jpg'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pic_original: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pic_original.show()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pic_gray = pic_original.convert(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'L'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  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pic_gray.save(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'girl1.jpg'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pic_gray.show()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pic_up = pic_gray.transpose(Image.ROTATE_90)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pic_up.save(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'girl2.jpg'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pic_up.show()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Google Shape;685;p57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686" name="Google Shape;686;p57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7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8" name="Google Shape;688;p57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89" name="Google Shape;68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57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57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57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57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57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57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6" name="Google Shape;696;p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697" name="Google Shape;697;p57"/>
          <p:cNvSpPr txBox="1"/>
          <p:nvPr/>
        </p:nvSpPr>
        <p:spPr>
          <a:xfrm>
            <a:off x="360000" y="234025"/>
            <a:ext cx="72567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latin typeface="Montserrat ExtraBold"/>
                <a:ea typeface="Montserrat ExtraBold"/>
                <a:cs typeface="Montserrat ExtraBold"/>
                <a:sym typeface="Montserrat ExtraBold"/>
              </a:rPr>
              <a:t>Conclusions</a:t>
            </a:r>
            <a:r>
              <a:rPr lang="en" sz="3000"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3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30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98" name="Google Shape;698;p57"/>
          <p:cNvSpPr txBox="1"/>
          <p:nvPr/>
        </p:nvSpPr>
        <p:spPr>
          <a:xfrm>
            <a:off x="317700" y="865825"/>
            <a:ext cx="5700600" cy="32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Image processing is performed using the tools of the </a:t>
            </a: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PIL library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 Image module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contains commands for: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getting a picture,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opening it in a separate window,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saving it under a new name,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image processing by means of ImageFilter,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accessing the picture options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The</a:t>
            </a: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 ImageFilter module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contains constants for image processing.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99" name="Google Shape;699;p57"/>
          <p:cNvPicPr preferRelativeResize="0"/>
          <p:nvPr/>
        </p:nvPicPr>
        <p:blipFill rotWithShape="1">
          <a:blip r:embed="rId5">
            <a:alphaModFix/>
          </a:blip>
          <a:srcRect b="33401" l="0" r="63168" t="37055"/>
          <a:stretch/>
        </p:blipFill>
        <p:spPr>
          <a:xfrm>
            <a:off x="5878100" y="2876188"/>
            <a:ext cx="1823976" cy="1919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58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58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58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7" name="Google Shape;707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688" y="1567873"/>
            <a:ext cx="2023375" cy="19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58"/>
          <p:cNvSpPr txBox="1"/>
          <p:nvPr/>
        </p:nvSpPr>
        <p:spPr>
          <a:xfrm>
            <a:off x="360000" y="320450"/>
            <a:ext cx="71085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Module 4. Lesson 1. Basics of image processing</a:t>
            </a:r>
            <a:endParaRPr b="1"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9" name="Google Shape;709;p58"/>
          <p:cNvSpPr txBox="1"/>
          <p:nvPr/>
        </p:nvSpPr>
        <p:spPr>
          <a:xfrm>
            <a:off x="360000" y="876508"/>
            <a:ext cx="2628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Platform</a:t>
            </a:r>
            <a:r>
              <a:rPr lang="en"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18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10" name="Google Shape;710;p58"/>
          <p:cNvSpPr txBox="1"/>
          <p:nvPr/>
        </p:nvSpPr>
        <p:spPr>
          <a:xfrm>
            <a:off x="360000" y="1104450"/>
            <a:ext cx="58857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Basics of image processing</a:t>
            </a:r>
            <a:endParaRPr sz="36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5" name="Google Shape;715;p5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716" name="Google Shape;716;p5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5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18" name="Google Shape;718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605" y="1585777"/>
            <a:ext cx="5959302" cy="3194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9" name="Google Shape;719;p59"/>
          <p:cNvPicPr preferRelativeResize="0"/>
          <p:nvPr/>
        </p:nvPicPr>
        <p:blipFill rotWithShape="1">
          <a:blip r:embed="rId4">
            <a:alphaModFix/>
          </a:blip>
          <a:srcRect b="0" l="3856" r="1392" t="0"/>
          <a:stretch/>
        </p:blipFill>
        <p:spPr>
          <a:xfrm>
            <a:off x="1026130" y="1771850"/>
            <a:ext cx="4610539" cy="2717971"/>
          </a:xfrm>
          <a:prstGeom prst="rect">
            <a:avLst/>
          </a:prstGeom>
          <a:noFill/>
          <a:ln>
            <a:noFill/>
          </a:ln>
        </p:spPr>
      </p:pic>
      <p:sp>
        <p:nvSpPr>
          <p:cNvPr id="720" name="Google Shape;720;p59"/>
          <p:cNvSpPr/>
          <p:nvPr/>
        </p:nvSpPr>
        <p:spPr>
          <a:xfrm>
            <a:off x="1155041" y="1876171"/>
            <a:ext cx="4349700" cy="394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59"/>
          <p:cNvSpPr txBox="1"/>
          <p:nvPr/>
        </p:nvSpPr>
        <p:spPr>
          <a:xfrm>
            <a:off x="1732953" y="1946293"/>
            <a:ext cx="31908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Montserrat Black"/>
                <a:ea typeface="Montserrat Black"/>
                <a:cs typeface="Montserrat Black"/>
                <a:sym typeface="Montserrat Black"/>
                <a:hlinkClick r:id="rId5"/>
              </a:rPr>
              <a:t>Visual Studio Code</a:t>
            </a:r>
            <a:endParaRPr sz="180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22" name="Google Shape;722;p59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Complete the tasks in VS Code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3" name="Google Shape;723;p59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Working 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on the platform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24" name="Google Shape;724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725" name="Google Shape;725;p59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59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59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59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5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5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5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5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3" name="Google Shape;733;p5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59"/>
          <p:cNvSpPr txBox="1"/>
          <p:nvPr/>
        </p:nvSpPr>
        <p:spPr>
          <a:xfrm>
            <a:off x="997675" y="923500"/>
            <a:ext cx="5895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"Graphics: classes"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35" name="Google Shape;735;p5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0625" y="913325"/>
            <a:ext cx="626100" cy="4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6" name="Google Shape;736;p5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525672" y="1767620"/>
            <a:ext cx="1103575" cy="104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60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60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60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4" name="Google Shape;744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2196" y="1679574"/>
            <a:ext cx="1815605" cy="17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745" name="Google Shape;745;p60"/>
          <p:cNvSpPr txBox="1"/>
          <p:nvPr/>
        </p:nvSpPr>
        <p:spPr>
          <a:xfrm>
            <a:off x="360000" y="320450"/>
            <a:ext cx="68934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Module 4. Lesson 1. Basics of image processing</a:t>
            </a:r>
            <a:endParaRPr b="1"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6" name="Google Shape;746;p60"/>
          <p:cNvSpPr txBox="1"/>
          <p:nvPr/>
        </p:nvSpPr>
        <p:spPr>
          <a:xfrm>
            <a:off x="360000" y="916000"/>
            <a:ext cx="58857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Image processing </a:t>
            </a:r>
            <a:endParaRPr sz="32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with PIL</a:t>
            </a:r>
            <a:endParaRPr sz="32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47" name="Google Shape;747;p60"/>
          <p:cNvSpPr txBox="1"/>
          <p:nvPr/>
        </p:nvSpPr>
        <p:spPr>
          <a:xfrm>
            <a:off x="360000" y="876508"/>
            <a:ext cx="2628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r>
              <a:rPr lang="en"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18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2" name="Google Shape;752;p6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753" name="Google Shape;753;p6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6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5" name="Google Shape;755;p61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56" name="Google Shape;75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757" name="Google Shape;757;p61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61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61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61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6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6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3" name="Google Shape;763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764" name="Google Shape;764;p61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600">
                <a:latin typeface="Montserrat ExtraBold"/>
                <a:ea typeface="Montserrat ExtraBold"/>
                <a:cs typeface="Montserrat ExtraBold"/>
                <a:sym typeface="Montserrat ExtraBold"/>
              </a:rPr>
              <a:t>Class for image processing</a:t>
            </a:r>
            <a:endParaRPr sz="26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65" name="Google Shape;765;p61"/>
          <p:cNvSpPr txBox="1"/>
          <p:nvPr/>
        </p:nvSpPr>
        <p:spPr>
          <a:xfrm>
            <a:off x="288125" y="703625"/>
            <a:ext cx="7011000" cy="18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Linear processing wouldn’t be very inconvenient when working with a lot of photos.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 suggest creating </a:t>
            </a:r>
            <a:r>
              <a:rPr b="1" lang="en" sz="1600" u="sng">
                <a:latin typeface="Montserrat"/>
                <a:ea typeface="Montserrat"/>
                <a:cs typeface="Montserrat"/>
                <a:sym typeface="Montserrat"/>
              </a:rPr>
              <a:t>our own class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with methods that process images.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6" name="Google Shape;766;p61"/>
          <p:cNvSpPr txBox="1"/>
          <p:nvPr/>
        </p:nvSpPr>
        <p:spPr>
          <a:xfrm>
            <a:off x="5992625" y="4458000"/>
            <a:ext cx="17034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Cole, </a:t>
            </a:r>
            <a:endParaRPr i="1"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senior developer</a:t>
            </a:r>
            <a:endParaRPr i="1"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67" name="Google Shape;767;p61"/>
          <p:cNvPicPr preferRelativeResize="0"/>
          <p:nvPr/>
        </p:nvPicPr>
        <p:blipFill rotWithShape="1">
          <a:blip r:embed="rId5">
            <a:alphaModFix/>
          </a:blip>
          <a:srcRect b="70656" l="3410" r="66510" t="1981"/>
          <a:stretch/>
        </p:blipFill>
        <p:spPr>
          <a:xfrm>
            <a:off x="6106599" y="2717075"/>
            <a:ext cx="1475445" cy="176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2" name="Google Shape;772;p6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773" name="Google Shape;773;p6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6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5" name="Google Shape;775;p62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76" name="Google Shape;776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6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6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6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6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6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6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3" name="Google Shape;783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784" name="Google Shape;784;p62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600">
                <a:latin typeface="Montserrat ExtraBold"/>
                <a:ea typeface="Montserrat ExtraBold"/>
                <a:cs typeface="Montserrat ExtraBold"/>
                <a:sym typeface="Montserrat ExtraBold"/>
              </a:rPr>
              <a:t>The</a:t>
            </a:r>
            <a:r>
              <a:rPr lang="en" sz="2600">
                <a:latin typeface="Montserrat ExtraBold"/>
                <a:ea typeface="Montserrat ExtraBold"/>
                <a:cs typeface="Montserrat ExtraBold"/>
                <a:sym typeface="Montserrat ExtraBold"/>
              </a:rPr>
              <a:t> ImageEditor class</a:t>
            </a:r>
            <a:endParaRPr sz="26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785" name="Google Shape;785;p62"/>
          <p:cNvSpPr txBox="1"/>
          <p:nvPr/>
        </p:nvSpPr>
        <p:spPr>
          <a:xfrm>
            <a:off x="288125" y="703625"/>
            <a:ext cx="74046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Let's create an ImageEditor class with the following fields and methods: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6" name="Google Shape;786;p62"/>
          <p:cNvSpPr/>
          <p:nvPr/>
        </p:nvSpPr>
        <p:spPr>
          <a:xfrm>
            <a:off x="368800" y="2795350"/>
            <a:ext cx="2064300" cy="500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ImageEditor class</a:t>
            </a:r>
            <a:endParaRPr/>
          </a:p>
        </p:txBody>
      </p:sp>
      <p:sp>
        <p:nvSpPr>
          <p:cNvPr id="787" name="Google Shape;787;p62"/>
          <p:cNvSpPr/>
          <p:nvPr/>
        </p:nvSpPr>
        <p:spPr>
          <a:xfrm>
            <a:off x="2360250" y="1771500"/>
            <a:ext cx="1615500" cy="500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FFD53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Constructor</a:t>
            </a:r>
            <a:endParaRPr/>
          </a:p>
        </p:txBody>
      </p:sp>
      <p:sp>
        <p:nvSpPr>
          <p:cNvPr id="788" name="Google Shape;788;p62"/>
          <p:cNvSpPr/>
          <p:nvPr/>
        </p:nvSpPr>
        <p:spPr>
          <a:xfrm>
            <a:off x="2440175" y="3650875"/>
            <a:ext cx="1615500" cy="500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789" name="Google Shape;789;p62"/>
          <p:cNvSpPr/>
          <p:nvPr/>
        </p:nvSpPr>
        <p:spPr>
          <a:xfrm>
            <a:off x="4724575" y="1302475"/>
            <a:ext cx="2307000" cy="335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5E1CB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file name</a:t>
            </a:r>
            <a:endParaRPr/>
          </a:p>
        </p:txBody>
      </p:sp>
      <p:sp>
        <p:nvSpPr>
          <p:cNvPr id="790" name="Google Shape;790;p62"/>
          <p:cNvSpPr/>
          <p:nvPr/>
        </p:nvSpPr>
        <p:spPr>
          <a:xfrm>
            <a:off x="4724575" y="1771500"/>
            <a:ext cx="2307000" cy="500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5E1CB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 original (Image object)</a:t>
            </a:r>
            <a:endParaRPr/>
          </a:p>
        </p:txBody>
      </p:sp>
      <p:sp>
        <p:nvSpPr>
          <p:cNvPr id="791" name="Google Shape;791;p62"/>
          <p:cNvSpPr/>
          <p:nvPr/>
        </p:nvSpPr>
        <p:spPr>
          <a:xfrm>
            <a:off x="4537225" y="2405550"/>
            <a:ext cx="2681700" cy="500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5E1CB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 of edited photos (Image objects)</a:t>
            </a:r>
            <a:endParaRPr/>
          </a:p>
        </p:txBody>
      </p:sp>
      <p:sp>
        <p:nvSpPr>
          <p:cNvPr id="792" name="Google Shape;792;p62"/>
          <p:cNvSpPr/>
          <p:nvPr/>
        </p:nvSpPr>
        <p:spPr>
          <a:xfrm>
            <a:off x="4724575" y="3213700"/>
            <a:ext cx="2307000" cy="335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Upload photo</a:t>
            </a:r>
            <a:endParaRPr/>
          </a:p>
        </p:txBody>
      </p:sp>
      <p:sp>
        <p:nvSpPr>
          <p:cNvPr id="793" name="Google Shape;793;p62"/>
          <p:cNvSpPr/>
          <p:nvPr/>
        </p:nvSpPr>
        <p:spPr>
          <a:xfrm>
            <a:off x="4663225" y="3733375"/>
            <a:ext cx="2429700" cy="335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photo b/w</a:t>
            </a:r>
            <a:endParaRPr/>
          </a:p>
        </p:txBody>
      </p:sp>
      <p:sp>
        <p:nvSpPr>
          <p:cNvPr id="794" name="Google Shape;794;p62"/>
          <p:cNvSpPr/>
          <p:nvPr/>
        </p:nvSpPr>
        <p:spPr>
          <a:xfrm>
            <a:off x="4724575" y="4253050"/>
            <a:ext cx="2307000" cy="335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Crop photo</a:t>
            </a:r>
            <a:endParaRPr/>
          </a:p>
        </p:txBody>
      </p:sp>
      <p:sp>
        <p:nvSpPr>
          <p:cNvPr id="795" name="Google Shape;795;p62"/>
          <p:cNvSpPr txBox="1"/>
          <p:nvPr/>
        </p:nvSpPr>
        <p:spPr>
          <a:xfrm>
            <a:off x="5436775" y="4635925"/>
            <a:ext cx="1162200" cy="2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. . .</a:t>
            </a:r>
            <a:endParaRPr b="1" sz="1600"/>
          </a:p>
        </p:txBody>
      </p:sp>
      <p:cxnSp>
        <p:nvCxnSpPr>
          <p:cNvPr id="796" name="Google Shape;796;p62"/>
          <p:cNvCxnSpPr>
            <a:stCxn id="786" idx="0"/>
            <a:endCxn id="787" idx="1"/>
          </p:cNvCxnSpPr>
          <p:nvPr/>
        </p:nvCxnSpPr>
        <p:spPr>
          <a:xfrm flipH="1" rot="10800000">
            <a:off x="1400950" y="2021950"/>
            <a:ext cx="959400" cy="7734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7" name="Google Shape;797;p62"/>
          <p:cNvCxnSpPr>
            <a:stCxn id="786" idx="2"/>
            <a:endCxn id="788" idx="1"/>
          </p:cNvCxnSpPr>
          <p:nvPr/>
        </p:nvCxnSpPr>
        <p:spPr>
          <a:xfrm>
            <a:off x="1400950" y="3296050"/>
            <a:ext cx="1039200" cy="6051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8" name="Google Shape;798;p62"/>
          <p:cNvCxnSpPr>
            <a:stCxn id="787" idx="3"/>
            <a:endCxn id="789" idx="1"/>
          </p:cNvCxnSpPr>
          <p:nvPr/>
        </p:nvCxnSpPr>
        <p:spPr>
          <a:xfrm flipH="1" rot="10800000">
            <a:off x="3975750" y="1470450"/>
            <a:ext cx="748800" cy="5514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9" name="Google Shape;799;p62"/>
          <p:cNvCxnSpPr>
            <a:stCxn id="787" idx="3"/>
            <a:endCxn id="790" idx="1"/>
          </p:cNvCxnSpPr>
          <p:nvPr/>
        </p:nvCxnSpPr>
        <p:spPr>
          <a:xfrm>
            <a:off x="3975750" y="2021850"/>
            <a:ext cx="7488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0" name="Google Shape;800;p62"/>
          <p:cNvCxnSpPr>
            <a:stCxn id="787" idx="3"/>
            <a:endCxn id="791" idx="1"/>
          </p:cNvCxnSpPr>
          <p:nvPr/>
        </p:nvCxnSpPr>
        <p:spPr>
          <a:xfrm>
            <a:off x="3975750" y="2021850"/>
            <a:ext cx="561600" cy="6342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1" name="Google Shape;801;p62"/>
          <p:cNvCxnSpPr>
            <a:stCxn id="788" idx="3"/>
            <a:endCxn id="792" idx="1"/>
          </p:cNvCxnSpPr>
          <p:nvPr/>
        </p:nvCxnSpPr>
        <p:spPr>
          <a:xfrm flipH="1" rot="10800000">
            <a:off x="4055675" y="3381625"/>
            <a:ext cx="669000" cy="5196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2" name="Google Shape;802;p62"/>
          <p:cNvCxnSpPr>
            <a:stCxn id="788" idx="3"/>
            <a:endCxn id="793" idx="1"/>
          </p:cNvCxnSpPr>
          <p:nvPr/>
        </p:nvCxnSpPr>
        <p:spPr>
          <a:xfrm>
            <a:off x="4055675" y="3901225"/>
            <a:ext cx="607500" cy="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3" name="Google Shape;803;p62"/>
          <p:cNvCxnSpPr>
            <a:stCxn id="788" idx="3"/>
            <a:endCxn id="794" idx="1"/>
          </p:cNvCxnSpPr>
          <p:nvPr/>
        </p:nvCxnSpPr>
        <p:spPr>
          <a:xfrm>
            <a:off x="4055675" y="3901225"/>
            <a:ext cx="669000" cy="5196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8" name="Google Shape;808;p6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809" name="Google Shape;809;p6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6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1" name="Google Shape;811;p63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12" name="Google Shape;812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813" name="Google Shape;813;p63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63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6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6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6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6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9" name="Google Shape;819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820" name="Google Shape;820;p63"/>
          <p:cNvSpPr txBox="1"/>
          <p:nvPr/>
        </p:nvSpPr>
        <p:spPr>
          <a:xfrm>
            <a:off x="285300" y="175163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700">
                <a:latin typeface="Montserrat ExtraBold"/>
                <a:ea typeface="Montserrat ExtraBold"/>
                <a:cs typeface="Montserrat ExtraBold"/>
                <a:sym typeface="Montserrat ExtraBold"/>
              </a:rPr>
              <a:t>Loading an image to work with</a:t>
            </a:r>
            <a:endParaRPr sz="27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21" name="Google Shape;821;p63"/>
          <p:cNvSpPr txBox="1"/>
          <p:nvPr/>
        </p:nvSpPr>
        <p:spPr>
          <a:xfrm>
            <a:off x="183275" y="603738"/>
            <a:ext cx="72015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When working with multiple files, there is another way to load images. Compare: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2" name="Google Shape;822;p63"/>
          <p:cNvSpPr txBox="1"/>
          <p:nvPr/>
        </p:nvSpPr>
        <p:spPr>
          <a:xfrm>
            <a:off x="183275" y="1256713"/>
            <a:ext cx="18273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Before</a:t>
            </a: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3" name="Google Shape;823;p63"/>
          <p:cNvSpPr txBox="1"/>
          <p:nvPr/>
        </p:nvSpPr>
        <p:spPr>
          <a:xfrm>
            <a:off x="183275" y="2516675"/>
            <a:ext cx="18273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Other way</a:t>
            </a: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4" name="Google Shape;824;p63"/>
          <p:cNvSpPr txBox="1"/>
          <p:nvPr/>
        </p:nvSpPr>
        <p:spPr>
          <a:xfrm>
            <a:off x="826200" y="2987650"/>
            <a:ext cx="5464500" cy="12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try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original = Image.open(</a:t>
            </a:r>
            <a:r>
              <a:rPr lang="en" sz="13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'original.jpg'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except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13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File not found</a:t>
            </a:r>
            <a:r>
              <a:rPr lang="en" sz="13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!'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5" name="Google Shape;825;p63"/>
          <p:cNvSpPr txBox="1"/>
          <p:nvPr/>
        </p:nvSpPr>
        <p:spPr>
          <a:xfrm>
            <a:off x="826200" y="1701013"/>
            <a:ext cx="5662500" cy="7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with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Image.open(</a:t>
            </a:r>
            <a:r>
              <a:rPr lang="en" sz="13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'original.jpg'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" sz="13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pic_original:</a:t>
            </a:r>
            <a:endParaRPr sz="13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pic_original.show()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6" name="Google Shape;826;p63"/>
          <p:cNvSpPr txBox="1"/>
          <p:nvPr/>
        </p:nvSpPr>
        <p:spPr>
          <a:xfrm>
            <a:off x="155675" y="4681050"/>
            <a:ext cx="72567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Simplified versions without the object-oriented approach.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1" name="Google Shape;831;p6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832" name="Google Shape;832;p6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6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4" name="Google Shape;834;p64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35" name="Google Shape;835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836" name="Google Shape;836;p64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64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6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6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6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6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2" name="Google Shape;842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843" name="Google Shape;843;p64"/>
          <p:cNvSpPr txBox="1"/>
          <p:nvPr/>
        </p:nvSpPr>
        <p:spPr>
          <a:xfrm>
            <a:off x="285300" y="175163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Loading an image to work with</a:t>
            </a:r>
            <a:endParaRPr sz="27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44" name="Google Shape;844;p64"/>
          <p:cNvSpPr txBox="1"/>
          <p:nvPr/>
        </p:nvSpPr>
        <p:spPr>
          <a:xfrm>
            <a:off x="183275" y="603738"/>
            <a:ext cx="72015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When working with multiple files, there is another way to load images. Compare: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5" name="Google Shape;845;p64"/>
          <p:cNvSpPr txBox="1"/>
          <p:nvPr/>
        </p:nvSpPr>
        <p:spPr>
          <a:xfrm>
            <a:off x="183275" y="1256713"/>
            <a:ext cx="18273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Before</a:t>
            </a: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6" name="Google Shape;846;p64"/>
          <p:cNvSpPr txBox="1"/>
          <p:nvPr/>
        </p:nvSpPr>
        <p:spPr>
          <a:xfrm>
            <a:off x="183275" y="2516675"/>
            <a:ext cx="18273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Other way:</a:t>
            </a:r>
            <a:endParaRPr i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7" name="Google Shape;847;p64"/>
          <p:cNvSpPr txBox="1"/>
          <p:nvPr/>
        </p:nvSpPr>
        <p:spPr>
          <a:xfrm>
            <a:off x="826200" y="2987650"/>
            <a:ext cx="5464500" cy="12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try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original = Image.open(</a:t>
            </a:r>
            <a:r>
              <a:rPr lang="en" sz="13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'original.jpg'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except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795E26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300">
                <a:solidFill>
                  <a:srgbClr val="A31515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'File not found!'</a:t>
            </a:r>
            <a:r>
              <a:rPr lang="en" sz="13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3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8" name="Google Shape;848;p64"/>
          <p:cNvSpPr txBox="1"/>
          <p:nvPr/>
        </p:nvSpPr>
        <p:spPr>
          <a:xfrm>
            <a:off x="826200" y="1701013"/>
            <a:ext cx="5662500" cy="7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with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Image.open(</a:t>
            </a:r>
            <a:r>
              <a:rPr lang="en" sz="13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'original.jpg'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" sz="13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as</a:t>
            </a: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pic_original:</a:t>
            </a:r>
            <a:endParaRPr sz="13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pic_original.show()</a:t>
            </a:r>
            <a:endParaRPr sz="13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9" name="Google Shape;849;p64"/>
          <p:cNvSpPr txBox="1"/>
          <p:nvPr/>
        </p:nvSpPr>
        <p:spPr>
          <a:xfrm>
            <a:off x="155675" y="4681050"/>
            <a:ext cx="72567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Simplified versions without the object-oriented approach.</a:t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0" name="Google Shape;850;p64"/>
          <p:cNvSpPr/>
          <p:nvPr/>
        </p:nvSpPr>
        <p:spPr>
          <a:xfrm>
            <a:off x="5213625" y="2865025"/>
            <a:ext cx="211800" cy="15228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64"/>
          <p:cNvSpPr txBox="1"/>
          <p:nvPr/>
        </p:nvSpPr>
        <p:spPr>
          <a:xfrm>
            <a:off x="5707475" y="3180850"/>
            <a:ext cx="1827300" cy="9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We will use this method when creating ImageEditor.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/>
          <p:nvPr/>
        </p:nvSpPr>
        <p:spPr>
          <a:xfrm>
            <a:off x="183275" y="124650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5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Let’s consider a possible solution</a:t>
            </a:r>
            <a:endParaRPr sz="25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31" name="Google Shape;131;p2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32" name="Google Shape;132;p2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29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Discussing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 tasks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5" name="Google Shape;13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9"/>
          <p:cNvSpPr txBox="1"/>
          <p:nvPr/>
        </p:nvSpPr>
        <p:spPr>
          <a:xfrm>
            <a:off x="105225" y="529950"/>
            <a:ext cx="7709700" cy="5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Examine the picture. What features should a photo editor have?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31079" y="1176737"/>
            <a:ext cx="4727450" cy="2833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6" name="Google Shape;856;p65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857" name="Google Shape;857;p65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5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9" name="Google Shape;859;p65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60" name="Google Shape;86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861" name="Google Shape;861;p65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65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65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65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65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65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7" name="Google Shape;867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868" name="Google Shape;868;p65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600">
                <a:latin typeface="Montserrat ExtraBold"/>
                <a:ea typeface="Montserrat ExtraBold"/>
                <a:cs typeface="Montserrat ExtraBold"/>
                <a:sym typeface="Montserrat ExtraBold"/>
              </a:rPr>
              <a:t>The</a:t>
            </a:r>
            <a:r>
              <a:rPr lang="en" sz="2600">
                <a:latin typeface="Montserrat ExtraBold"/>
                <a:ea typeface="Montserrat ExtraBold"/>
                <a:cs typeface="Montserrat ExtraBold"/>
                <a:sym typeface="Montserrat ExtraBold"/>
              </a:rPr>
              <a:t> ImageEditor class</a:t>
            </a:r>
            <a:endParaRPr sz="26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69" name="Google Shape;869;p65"/>
          <p:cNvSpPr txBox="1"/>
          <p:nvPr/>
        </p:nvSpPr>
        <p:spPr>
          <a:xfrm>
            <a:off x="320250" y="1381500"/>
            <a:ext cx="5067000" cy="3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Application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8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title_text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.filename = filename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	 </a:t>
            </a: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.original = </a:t>
            </a: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	 self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.changed = </a:t>
            </a:r>
            <a:r>
              <a:rPr lang="en" sz="1800">
                <a:solidFill>
                  <a:srgbClr val="267F99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8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open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sz="18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70" name="Google Shape;870;p65"/>
          <p:cNvSpPr/>
          <p:nvPr/>
        </p:nvSpPr>
        <p:spPr>
          <a:xfrm>
            <a:off x="1117925" y="1479175"/>
            <a:ext cx="14343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FA8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?</a:t>
            </a:r>
            <a:endParaRPr sz="1200"/>
          </a:p>
        </p:txBody>
      </p:sp>
      <p:sp>
        <p:nvSpPr>
          <p:cNvPr id="871" name="Google Shape;871;p65"/>
          <p:cNvSpPr/>
          <p:nvPr/>
        </p:nvSpPr>
        <p:spPr>
          <a:xfrm>
            <a:off x="3254975" y="1916200"/>
            <a:ext cx="13368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FA82C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?</a:t>
            </a:r>
            <a:endParaRPr sz="1300"/>
          </a:p>
        </p:txBody>
      </p:sp>
      <p:sp>
        <p:nvSpPr>
          <p:cNvPr id="872" name="Google Shape;872;p65"/>
          <p:cNvSpPr/>
          <p:nvPr/>
        </p:nvSpPr>
        <p:spPr>
          <a:xfrm>
            <a:off x="1390400" y="3952200"/>
            <a:ext cx="28137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FA82C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?</a:t>
            </a:r>
            <a:endParaRPr sz="1300"/>
          </a:p>
        </p:txBody>
      </p:sp>
      <p:sp>
        <p:nvSpPr>
          <p:cNvPr id="873" name="Google Shape;873;p65"/>
          <p:cNvSpPr/>
          <p:nvPr/>
        </p:nvSpPr>
        <p:spPr>
          <a:xfrm>
            <a:off x="1390400" y="4376750"/>
            <a:ext cx="28137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FA82C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?</a:t>
            </a:r>
            <a:endParaRPr sz="1300"/>
          </a:p>
        </p:txBody>
      </p:sp>
      <p:cxnSp>
        <p:nvCxnSpPr>
          <p:cNvPr id="874" name="Google Shape;874;p65"/>
          <p:cNvCxnSpPr/>
          <p:nvPr/>
        </p:nvCxnSpPr>
        <p:spPr>
          <a:xfrm>
            <a:off x="848975" y="1828200"/>
            <a:ext cx="0" cy="3063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5" name="Google Shape;875;p65"/>
          <p:cNvCxnSpPr/>
          <p:nvPr/>
        </p:nvCxnSpPr>
        <p:spPr>
          <a:xfrm>
            <a:off x="1308425" y="2218775"/>
            <a:ext cx="0" cy="11502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6" name="Google Shape;876;p65"/>
          <p:cNvCxnSpPr/>
          <p:nvPr/>
        </p:nvCxnSpPr>
        <p:spPr>
          <a:xfrm>
            <a:off x="1297150" y="3978875"/>
            <a:ext cx="0" cy="8565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7" name="Google Shape;877;p65"/>
          <p:cNvSpPr txBox="1"/>
          <p:nvPr/>
        </p:nvSpPr>
        <p:spPr>
          <a:xfrm>
            <a:off x="267275" y="60372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Let's start creating a class with a constructor and a method for loading an image.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The class fields have already been defined by the senior developer.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78" name="Google Shape;878;p65"/>
          <p:cNvCxnSpPr/>
          <p:nvPr/>
        </p:nvCxnSpPr>
        <p:spPr>
          <a:xfrm rot="10800000">
            <a:off x="4460850" y="2837200"/>
            <a:ext cx="586500" cy="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9" name="Google Shape;879;p65"/>
          <p:cNvSpPr txBox="1"/>
          <p:nvPr/>
        </p:nvSpPr>
        <p:spPr>
          <a:xfrm>
            <a:off x="5209850" y="2472425"/>
            <a:ext cx="24027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By default, there is nothing there. Later we will add a link to the uploaded original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4" name="Google Shape;884;p66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885" name="Google Shape;885;p66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6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7" name="Google Shape;887;p66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88" name="Google Shape;888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889" name="Google Shape;889;p66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66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66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66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66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66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5" name="Google Shape;895;p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896" name="Google Shape;896;p66"/>
          <p:cNvSpPr txBox="1"/>
          <p:nvPr/>
        </p:nvSpPr>
        <p:spPr>
          <a:xfrm>
            <a:off x="368800" y="17517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 ImageEditor class</a:t>
            </a:r>
            <a:endParaRPr sz="26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97" name="Google Shape;897;p66"/>
          <p:cNvSpPr txBox="1"/>
          <p:nvPr/>
        </p:nvSpPr>
        <p:spPr>
          <a:xfrm>
            <a:off x="328225" y="1342625"/>
            <a:ext cx="5067000" cy="3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Application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8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title_text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.filename = filename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	 </a:t>
            </a: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.original = </a:t>
            </a: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		 self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.changed = </a:t>
            </a:r>
            <a:r>
              <a:rPr lang="en" sz="1800">
                <a:solidFill>
                  <a:srgbClr val="267F99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8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open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sz="18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8" name="Google Shape;898;p66"/>
          <p:cNvSpPr/>
          <p:nvPr/>
        </p:nvSpPr>
        <p:spPr>
          <a:xfrm>
            <a:off x="1096050" y="1502963"/>
            <a:ext cx="14343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FA82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?</a:t>
            </a:r>
            <a:endParaRPr sz="1200"/>
          </a:p>
        </p:txBody>
      </p:sp>
      <p:sp>
        <p:nvSpPr>
          <p:cNvPr id="899" name="Google Shape;899;p66"/>
          <p:cNvSpPr/>
          <p:nvPr/>
        </p:nvSpPr>
        <p:spPr>
          <a:xfrm>
            <a:off x="3262950" y="1877325"/>
            <a:ext cx="13368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FA82C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?</a:t>
            </a:r>
            <a:endParaRPr sz="1300"/>
          </a:p>
        </p:txBody>
      </p:sp>
      <p:sp>
        <p:nvSpPr>
          <p:cNvPr id="900" name="Google Shape;900;p66"/>
          <p:cNvSpPr/>
          <p:nvPr/>
        </p:nvSpPr>
        <p:spPr>
          <a:xfrm>
            <a:off x="1398375" y="3913325"/>
            <a:ext cx="28137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FA82C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?</a:t>
            </a:r>
            <a:endParaRPr sz="1300"/>
          </a:p>
        </p:txBody>
      </p:sp>
      <p:sp>
        <p:nvSpPr>
          <p:cNvPr id="901" name="Google Shape;901;p66"/>
          <p:cNvSpPr/>
          <p:nvPr/>
        </p:nvSpPr>
        <p:spPr>
          <a:xfrm>
            <a:off x="1398375" y="4337875"/>
            <a:ext cx="2813700" cy="278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FA82C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?</a:t>
            </a:r>
            <a:endParaRPr sz="1300"/>
          </a:p>
        </p:txBody>
      </p:sp>
      <p:cxnSp>
        <p:nvCxnSpPr>
          <p:cNvPr id="902" name="Google Shape;902;p66"/>
          <p:cNvCxnSpPr/>
          <p:nvPr/>
        </p:nvCxnSpPr>
        <p:spPr>
          <a:xfrm>
            <a:off x="856950" y="1789325"/>
            <a:ext cx="0" cy="3063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3" name="Google Shape;903;p66"/>
          <p:cNvCxnSpPr/>
          <p:nvPr/>
        </p:nvCxnSpPr>
        <p:spPr>
          <a:xfrm>
            <a:off x="1316400" y="2179900"/>
            <a:ext cx="0" cy="11502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4" name="Google Shape;904;p66"/>
          <p:cNvCxnSpPr/>
          <p:nvPr/>
        </p:nvCxnSpPr>
        <p:spPr>
          <a:xfrm>
            <a:off x="1305125" y="3940000"/>
            <a:ext cx="0" cy="8565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5" name="Google Shape;905;p66"/>
          <p:cNvSpPr txBox="1"/>
          <p:nvPr/>
        </p:nvSpPr>
        <p:spPr>
          <a:xfrm>
            <a:off x="267275" y="603725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Let's start creating a class with a constructor and a method for loading an image.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class fields have already been defined by the senior developer.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6" name="Google Shape;906;p66"/>
          <p:cNvSpPr/>
          <p:nvPr/>
        </p:nvSpPr>
        <p:spPr>
          <a:xfrm>
            <a:off x="4984475" y="2276113"/>
            <a:ext cx="192900" cy="10773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66"/>
          <p:cNvSpPr txBox="1"/>
          <p:nvPr/>
        </p:nvSpPr>
        <p:spPr>
          <a:xfrm>
            <a:off x="5309775" y="2061838"/>
            <a:ext cx="2271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ImageEditor class fields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file name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 (photo.jpg);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link to original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 photo;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list of modified 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copies of the original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8" name="Google Shape;908;p66"/>
          <p:cNvSpPr txBox="1"/>
          <p:nvPr/>
        </p:nvSpPr>
        <p:spPr>
          <a:xfrm>
            <a:off x="4780100" y="4388750"/>
            <a:ext cx="3003000" cy="7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What words should be in the blanks? Why?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9" name="Google Shape;909;p66"/>
          <p:cNvSpPr txBox="1"/>
          <p:nvPr/>
        </p:nvSpPr>
        <p:spPr>
          <a:xfrm>
            <a:off x="1445850" y="4727150"/>
            <a:ext cx="1853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 . .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4" name="Google Shape;914;p67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915" name="Google Shape;915;p67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7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7" name="Google Shape;917;p67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18" name="Google Shape;91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19" name="Google Shape;919;p67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67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67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67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67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67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5" name="Google Shape;925;p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926" name="Google Shape;926;p67"/>
          <p:cNvSpPr txBox="1"/>
          <p:nvPr/>
        </p:nvSpPr>
        <p:spPr>
          <a:xfrm>
            <a:off x="281050" y="234025"/>
            <a:ext cx="7073100" cy="47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ImageEditor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8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filename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" sz="18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filename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filename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	 </a:t>
            </a: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.original = </a:t>
            </a: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	 </a:t>
            </a: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s</a:t>
            </a:r>
            <a:r>
              <a:rPr lang="en" sz="1800">
                <a:solidFill>
                  <a:srgbClr val="0000FF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elf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.changed = </a:t>
            </a:r>
            <a:r>
              <a:rPr lang="en" sz="1800">
                <a:solidFill>
                  <a:srgbClr val="267F99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8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open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8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try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.original = Image.open(</a:t>
            </a: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.filename)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" sz="18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except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8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8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'File not found!'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	 </a:t>
            </a:r>
            <a:r>
              <a:rPr lang="en" sz="18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.original.show()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927" name="Google Shape;927;p67"/>
          <p:cNvCxnSpPr/>
          <p:nvPr/>
        </p:nvCxnSpPr>
        <p:spPr>
          <a:xfrm>
            <a:off x="809775" y="680725"/>
            <a:ext cx="0" cy="4169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8" name="Google Shape;928;p67"/>
          <p:cNvCxnSpPr/>
          <p:nvPr/>
        </p:nvCxnSpPr>
        <p:spPr>
          <a:xfrm>
            <a:off x="1269225" y="1071300"/>
            <a:ext cx="0" cy="11502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9" name="Google Shape;929;p67"/>
          <p:cNvCxnSpPr/>
          <p:nvPr/>
        </p:nvCxnSpPr>
        <p:spPr>
          <a:xfrm>
            <a:off x="1257950" y="2831400"/>
            <a:ext cx="0" cy="1985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4" name="Google Shape;934;p6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935" name="Google Shape;935;p6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6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7" name="Google Shape;937;p68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8" name="Google Shape;938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39" name="Google Shape;939;p6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6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6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6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6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6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5" name="Google Shape;945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946" name="Google Shape;946;p68"/>
          <p:cNvSpPr txBox="1"/>
          <p:nvPr/>
        </p:nvSpPr>
        <p:spPr>
          <a:xfrm>
            <a:off x="285300" y="175163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Let’s look at the task</a:t>
            </a:r>
            <a:endParaRPr sz="27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47" name="Google Shape;947;p68"/>
          <p:cNvSpPr txBox="1"/>
          <p:nvPr/>
        </p:nvSpPr>
        <p:spPr>
          <a:xfrm>
            <a:off x="183275" y="603738"/>
            <a:ext cx="72015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Montserrat"/>
                <a:ea typeface="Montserrat"/>
                <a:cs typeface="Montserrat"/>
                <a:sym typeface="Montserrat"/>
              </a:rPr>
              <a:t>Task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Read from the project folder and open the file called original.jpg in a separate window. Use the ImageEditor class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48" name="Google Shape;948;p68"/>
          <p:cNvSpPr txBox="1"/>
          <p:nvPr/>
        </p:nvSpPr>
        <p:spPr>
          <a:xfrm>
            <a:off x="285300" y="4467675"/>
            <a:ext cx="56052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do we solve the task?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49" name="Google Shape;949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5679" y="1330200"/>
            <a:ext cx="3645296" cy="265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4" name="Google Shape;954;p69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955" name="Google Shape;955;p69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69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7" name="Google Shape;957;p69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58" name="Google Shape;958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69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0" name="Google Shape;960;p69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1" name="Google Shape;961;p69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2" name="Google Shape;962;p69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3" name="Google Shape;963;p69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69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5" name="Google Shape;965;p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966" name="Google Shape;966;p69"/>
          <p:cNvSpPr txBox="1"/>
          <p:nvPr/>
        </p:nvSpPr>
        <p:spPr>
          <a:xfrm>
            <a:off x="285300" y="175172"/>
            <a:ext cx="72567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400">
                <a:latin typeface="Montserrat ExtraBold"/>
                <a:ea typeface="Montserrat ExtraBold"/>
                <a:cs typeface="Montserrat ExtraBold"/>
                <a:sym typeface="Montserrat ExtraBold"/>
              </a:rPr>
              <a:t>Possible solution</a:t>
            </a:r>
            <a:endParaRPr sz="24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67" name="Google Shape;967;p69"/>
          <p:cNvSpPr txBox="1"/>
          <p:nvPr/>
        </p:nvSpPr>
        <p:spPr>
          <a:xfrm>
            <a:off x="183275" y="552575"/>
            <a:ext cx="457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PIL </a:t>
            </a: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Image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ImageEditor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filename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.filename = filename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.original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None</a:t>
            </a:r>
            <a:endParaRPr sz="1200">
              <a:solidFill>
                <a:srgbClr val="0000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.changed = </a:t>
            </a:r>
            <a:r>
              <a:rPr lang="en" sz="120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list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open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try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.original = Image.open(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.filename)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except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    </a:t>
            </a:r>
            <a:r>
              <a:rPr lang="en" sz="12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print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File not found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!'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.original.show()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MyImage = ImageEditor(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'original.jpg'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MyImage.open()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968" name="Google Shape;968;p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2604" y="484600"/>
            <a:ext cx="3645296" cy="265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3" name="Google Shape;973;p7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974" name="Google Shape;974;p7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7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6" name="Google Shape;976;p70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77" name="Google Shape;977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78" name="Google Shape;978;p70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70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7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1" name="Google Shape;981;p7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2" name="Google Shape;982;p7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7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4" name="Google Shape;984;p7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985" name="Google Shape;985;p70"/>
          <p:cNvSpPr txBox="1"/>
          <p:nvPr/>
        </p:nvSpPr>
        <p:spPr>
          <a:xfrm>
            <a:off x="285300" y="175163"/>
            <a:ext cx="72567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Let’s look at the task</a:t>
            </a:r>
            <a:endParaRPr sz="27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86" name="Google Shape;986;p70"/>
          <p:cNvSpPr txBox="1"/>
          <p:nvPr/>
        </p:nvSpPr>
        <p:spPr>
          <a:xfrm>
            <a:off x="183275" y="603738"/>
            <a:ext cx="72015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latin typeface="Montserrat"/>
                <a:ea typeface="Montserrat"/>
                <a:cs typeface="Montserrat"/>
                <a:sym typeface="Montserrat"/>
              </a:rPr>
              <a:t>Task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Process the original image: make it black and white. Program the processing as a method of the ImageEditor class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7" name="Google Shape;987;p70"/>
          <p:cNvSpPr txBox="1"/>
          <p:nvPr/>
        </p:nvSpPr>
        <p:spPr>
          <a:xfrm>
            <a:off x="285300" y="4467675"/>
            <a:ext cx="56052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How do we solve the task?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88" name="Google Shape;988;p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6398" y="1322148"/>
            <a:ext cx="3436151" cy="249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" name="Google Shape;993;p7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994" name="Google Shape;994;p7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" name="Google Shape;996;p71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97" name="Google Shape;99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998" name="Google Shape;998;p71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71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71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71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7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7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4" name="Google Shape;1004;p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5" name="Google Shape;1005;p71"/>
          <p:cNvSpPr txBox="1"/>
          <p:nvPr/>
        </p:nvSpPr>
        <p:spPr>
          <a:xfrm>
            <a:off x="285300" y="175172"/>
            <a:ext cx="72567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Possible solution</a:t>
            </a:r>
            <a:endParaRPr sz="24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06" name="Google Shape;1006;p71"/>
          <p:cNvSpPr txBox="1"/>
          <p:nvPr/>
        </p:nvSpPr>
        <p:spPr>
          <a:xfrm>
            <a:off x="183275" y="552575"/>
            <a:ext cx="4572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PIL </a:t>
            </a: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Image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PIL </a:t>
            </a:r>
            <a:r>
              <a:rPr lang="en" sz="1200">
                <a:solidFill>
                  <a:srgbClr val="AF00DB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ImageFilter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solidFill>
                  <a:srgbClr val="267F99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ImageEditor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filename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#body of the class constructor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solidFill>
                  <a:srgbClr val="795E26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open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00108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#body of the "load image" method</a:t>
            </a:r>
            <a:endParaRPr sz="1200">
              <a:solidFill>
                <a:srgbClr val="008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80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solidFill>
                  <a:srgbClr val="0000FF"/>
                </a:solidFill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" sz="1200">
                <a:solidFill>
                  <a:schemeClr val="dk1"/>
                </a:solidFill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200">
                <a:solidFill>
                  <a:srgbClr val="795E26"/>
                </a:solidFill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do_bw</a:t>
            </a:r>
            <a:r>
              <a:rPr lang="en" sz="1200">
                <a:solidFill>
                  <a:schemeClr val="dk1"/>
                </a:solidFill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1200">
                <a:solidFill>
                  <a:srgbClr val="001080"/>
                </a:solidFill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):</a:t>
            </a:r>
            <a:endParaRPr sz="1200">
              <a:solidFill>
                <a:schemeClr val="dk1"/>
              </a:solidFill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gray =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.original.convert(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"L"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.changed.append(gray)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 gray.save(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'gray.jpg'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MyImage = ImageEditor(</a:t>
            </a:r>
            <a:r>
              <a:rPr lang="en" sz="1200">
                <a:solidFill>
                  <a:srgbClr val="A31515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'original.jpg'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MyImage.open()</a:t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2CC"/>
                </a:highlight>
                <a:latin typeface="Consolas"/>
                <a:ea typeface="Consolas"/>
                <a:cs typeface="Consolas"/>
                <a:sym typeface="Consolas"/>
              </a:rPr>
              <a:t>MyImage.do_bw()</a:t>
            </a:r>
            <a:endParaRPr sz="1200">
              <a:solidFill>
                <a:schemeClr val="dk1"/>
              </a:solidFill>
              <a:highlight>
                <a:srgbClr val="FFF2CC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007" name="Google Shape;1007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3023" y="552573"/>
            <a:ext cx="3436151" cy="249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2" name="Google Shape;1012;p7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013" name="Google Shape;1013;p7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7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" name="Google Shape;1015;p72"/>
          <p:cNvSpPr txBox="1"/>
          <p:nvPr/>
        </p:nvSpPr>
        <p:spPr>
          <a:xfrm rot="-5400000">
            <a:off x="6526500" y="2655725"/>
            <a:ext cx="32376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Brainstorming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16" name="Google Shape;101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251667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17" name="Google Shape;1017;p72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72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7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7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7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7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3" name="Google Shape;1023;p7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70454" y="234025"/>
            <a:ext cx="1050920" cy="9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4" name="Google Shape;1024;p72"/>
          <p:cNvSpPr txBox="1"/>
          <p:nvPr/>
        </p:nvSpPr>
        <p:spPr>
          <a:xfrm>
            <a:off x="317700" y="865825"/>
            <a:ext cx="6935100" cy="32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How could we process a picture differently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, for example, blurring it? How will the ImageEditor class change?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Font typeface="Montserrat"/>
              <a:buAutoNum type="arabicPeriod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Suppose we want to make two pictures black and white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with the names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cat.jpg and dog.jpg.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700" u="sng">
                <a:latin typeface="Montserrat"/>
                <a:ea typeface="Montserrat"/>
                <a:cs typeface="Montserrat"/>
                <a:sym typeface="Montserrat"/>
              </a:rPr>
              <a:t>How do we supplement the main part of the program?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5" name="Google Shape;1025;p72"/>
          <p:cNvSpPr txBox="1"/>
          <p:nvPr/>
        </p:nvSpPr>
        <p:spPr>
          <a:xfrm>
            <a:off x="360000" y="234025"/>
            <a:ext cx="72567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Montserrat ExtraBold"/>
                <a:ea typeface="Montserrat ExtraBold"/>
                <a:cs typeface="Montserrat ExtraBold"/>
                <a:sym typeface="Montserrat ExtraBold"/>
              </a:rPr>
              <a:t>Before we continue:</a:t>
            </a:r>
            <a:endParaRPr sz="26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026" name="Google Shape;1026;p72"/>
          <p:cNvPicPr preferRelativeResize="0"/>
          <p:nvPr/>
        </p:nvPicPr>
        <p:blipFill rotWithShape="1">
          <a:blip r:embed="rId5">
            <a:alphaModFix/>
          </a:blip>
          <a:srcRect b="25229" l="4531" r="61852" t="46842"/>
          <a:stretch/>
        </p:blipFill>
        <p:spPr>
          <a:xfrm>
            <a:off x="5792725" y="2952203"/>
            <a:ext cx="1694472" cy="1823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73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73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73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4" name="Google Shape;1034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18688" y="1567873"/>
            <a:ext cx="2023375" cy="19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5" name="Google Shape;1035;p73"/>
          <p:cNvSpPr txBox="1"/>
          <p:nvPr/>
        </p:nvSpPr>
        <p:spPr>
          <a:xfrm>
            <a:off x="360000" y="320450"/>
            <a:ext cx="71085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Module 4. Lesson 1. Basics of image processing</a:t>
            </a:r>
            <a:endParaRPr b="1"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6" name="Google Shape;1036;p73"/>
          <p:cNvSpPr txBox="1"/>
          <p:nvPr/>
        </p:nvSpPr>
        <p:spPr>
          <a:xfrm>
            <a:off x="360000" y="876508"/>
            <a:ext cx="2628000" cy="29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Platform</a:t>
            </a:r>
            <a:r>
              <a:rPr lang="en" sz="18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18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37" name="Google Shape;1037;p73"/>
          <p:cNvSpPr txBox="1"/>
          <p:nvPr/>
        </p:nvSpPr>
        <p:spPr>
          <a:xfrm>
            <a:off x="360000" y="1104450"/>
            <a:ext cx="58857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Image processing</a:t>
            </a:r>
            <a:endParaRPr sz="31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using classes</a:t>
            </a:r>
            <a:endParaRPr sz="31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2" name="Google Shape;1042;p74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043" name="Google Shape;1043;p74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74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45" name="Google Shape;1045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605" y="1585777"/>
            <a:ext cx="5959302" cy="3194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6" name="Google Shape;1046;p74"/>
          <p:cNvPicPr preferRelativeResize="0"/>
          <p:nvPr/>
        </p:nvPicPr>
        <p:blipFill rotWithShape="1">
          <a:blip r:embed="rId4">
            <a:alphaModFix/>
          </a:blip>
          <a:srcRect b="0" l="3856" r="1392" t="0"/>
          <a:stretch/>
        </p:blipFill>
        <p:spPr>
          <a:xfrm>
            <a:off x="1026130" y="1771850"/>
            <a:ext cx="4610539" cy="2717971"/>
          </a:xfrm>
          <a:prstGeom prst="rect">
            <a:avLst/>
          </a:prstGeom>
          <a:noFill/>
          <a:ln>
            <a:noFill/>
          </a:ln>
        </p:spPr>
      </p:pic>
      <p:sp>
        <p:nvSpPr>
          <p:cNvPr id="1047" name="Google Shape;1047;p74"/>
          <p:cNvSpPr/>
          <p:nvPr/>
        </p:nvSpPr>
        <p:spPr>
          <a:xfrm>
            <a:off x="1155041" y="1876171"/>
            <a:ext cx="4349700" cy="3942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74"/>
          <p:cNvSpPr txBox="1"/>
          <p:nvPr/>
        </p:nvSpPr>
        <p:spPr>
          <a:xfrm>
            <a:off x="1732953" y="1946293"/>
            <a:ext cx="31908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Montserrat Black"/>
                <a:ea typeface="Montserrat Black"/>
                <a:cs typeface="Montserrat Black"/>
                <a:sym typeface="Montserrat Black"/>
                <a:hlinkClick r:id="rId5"/>
              </a:rPr>
              <a:t>Visual Studio Code</a:t>
            </a:r>
            <a:endParaRPr sz="180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049" name="Google Shape;1049;p74"/>
          <p:cNvSpPr txBox="1"/>
          <p:nvPr/>
        </p:nvSpPr>
        <p:spPr>
          <a:xfrm>
            <a:off x="341063" y="310638"/>
            <a:ext cx="70434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Complete the tasks in VS Code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0" name="Google Shape;1050;p74"/>
          <p:cNvSpPr txBox="1"/>
          <p:nvPr/>
        </p:nvSpPr>
        <p:spPr>
          <a:xfrm rot="-5400000">
            <a:off x="6490250" y="2629625"/>
            <a:ext cx="32751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Working 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on the platform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51" name="Google Shape;1051;p7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78050" y="1897201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2" name="Google Shape;1052;p74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74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74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74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74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74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74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74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0" name="Google Shape;1060;p7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814750" y="81699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061" name="Google Shape;1061;p74"/>
          <p:cNvSpPr txBox="1"/>
          <p:nvPr/>
        </p:nvSpPr>
        <p:spPr>
          <a:xfrm>
            <a:off x="997675" y="923500"/>
            <a:ext cx="58959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"Graphics: basics"</a:t>
            </a:r>
            <a:endParaRPr b="1" sz="24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62" name="Google Shape;1062;p7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0625" y="913325"/>
            <a:ext cx="626100" cy="4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3" name="Google Shape;1063;p7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525672" y="1767620"/>
            <a:ext cx="1103575" cy="104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1079" y="1176737"/>
            <a:ext cx="4727450" cy="283302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0"/>
          <p:cNvSpPr txBox="1"/>
          <p:nvPr/>
        </p:nvSpPr>
        <p:spPr>
          <a:xfrm>
            <a:off x="183275" y="124650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>
                <a:solidFill>
                  <a:schemeClr val="dk1"/>
                </a:solidFill>
                <a:highlight>
                  <a:schemeClr val="lt1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Let’s consider a possible solution</a:t>
            </a:r>
            <a:endParaRPr sz="25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5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49" name="Google Shape;149;p30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50" name="Google Shape;150;p30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0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" name="Google Shape;152;p30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Discussing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 tasks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3" name="Google Shape;15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0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0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0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0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0"/>
          <p:cNvSpPr txBox="1"/>
          <p:nvPr/>
        </p:nvSpPr>
        <p:spPr>
          <a:xfrm>
            <a:off x="105225" y="529950"/>
            <a:ext cx="7709700" cy="5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The Easy Editor </a:t>
            </a: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photo editor </a:t>
            </a: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should be able to: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0" name="Google Shape;160;p30"/>
          <p:cNvCxnSpPr/>
          <p:nvPr/>
        </p:nvCxnSpPr>
        <p:spPr>
          <a:xfrm>
            <a:off x="5737925" y="3748450"/>
            <a:ext cx="545100" cy="4365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30"/>
          <p:cNvSpPr txBox="1"/>
          <p:nvPr/>
        </p:nvSpPr>
        <p:spPr>
          <a:xfrm>
            <a:off x="6152725" y="4184875"/>
            <a:ext cx="14889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Make the picture black and white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2" name="Google Shape;162;p30"/>
          <p:cNvCxnSpPr/>
          <p:nvPr/>
        </p:nvCxnSpPr>
        <p:spPr>
          <a:xfrm>
            <a:off x="5025175" y="3733650"/>
            <a:ext cx="174600" cy="5697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30"/>
          <p:cNvSpPr txBox="1"/>
          <p:nvPr/>
        </p:nvSpPr>
        <p:spPr>
          <a:xfrm>
            <a:off x="5025175" y="4184875"/>
            <a:ext cx="14889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Sharpen the image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4" name="Google Shape;164;p30"/>
          <p:cNvCxnSpPr/>
          <p:nvPr/>
        </p:nvCxnSpPr>
        <p:spPr>
          <a:xfrm>
            <a:off x="4286525" y="3747750"/>
            <a:ext cx="0" cy="5415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30"/>
          <p:cNvSpPr txBox="1"/>
          <p:nvPr/>
        </p:nvSpPr>
        <p:spPr>
          <a:xfrm>
            <a:off x="3827550" y="4184875"/>
            <a:ext cx="14889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Display the mirror image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6" name="Google Shape;166;p30"/>
          <p:cNvCxnSpPr/>
          <p:nvPr/>
        </p:nvCxnSpPr>
        <p:spPr>
          <a:xfrm flipH="1">
            <a:off x="2646875" y="3798350"/>
            <a:ext cx="344400" cy="5469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30"/>
          <p:cNvSpPr txBox="1"/>
          <p:nvPr/>
        </p:nvSpPr>
        <p:spPr>
          <a:xfrm>
            <a:off x="1658100" y="4084500"/>
            <a:ext cx="14889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Rotate the picture left or right 90 degrees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8" name="Google Shape;168;p30"/>
          <p:cNvSpPr/>
          <p:nvPr/>
        </p:nvSpPr>
        <p:spPr>
          <a:xfrm>
            <a:off x="1658100" y="1793450"/>
            <a:ext cx="112800" cy="5754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0"/>
          <p:cNvSpPr txBox="1"/>
          <p:nvPr/>
        </p:nvSpPr>
        <p:spPr>
          <a:xfrm>
            <a:off x="183275" y="1449500"/>
            <a:ext cx="1334700" cy="12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Process one or more images from a folder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75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75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75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75"/>
          <p:cNvSpPr txBox="1"/>
          <p:nvPr/>
        </p:nvSpPr>
        <p:spPr>
          <a:xfrm>
            <a:off x="281550" y="1038875"/>
            <a:ext cx="5115300" cy="11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" sz="3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Wrapping up </a:t>
            </a:r>
            <a:endParaRPr sz="36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en" sz="3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 work day</a:t>
            </a:r>
            <a:endParaRPr sz="36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072" name="Google Shape;1072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76713" y="1824638"/>
            <a:ext cx="1579225" cy="149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3" name="Google Shape;1073;p75"/>
          <p:cNvSpPr txBox="1"/>
          <p:nvPr/>
        </p:nvSpPr>
        <p:spPr>
          <a:xfrm>
            <a:off x="360000" y="320450"/>
            <a:ext cx="71085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Module 4. Lesson 1. Basics of image processing</a:t>
            </a:r>
            <a:endParaRPr b="1"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8" name="Google Shape;1078;p76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079" name="Google Shape;1079;p76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76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" name="Google Shape;1081;p76"/>
          <p:cNvSpPr txBox="1"/>
          <p:nvPr/>
        </p:nvSpPr>
        <p:spPr>
          <a:xfrm rot="-5400000">
            <a:off x="6504350" y="2628125"/>
            <a:ext cx="3262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Wrapping up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work day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82" name="Google Shape;1082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2777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3" name="Google Shape;1083;p76"/>
          <p:cNvSpPr/>
          <p:nvPr/>
        </p:nvSpPr>
        <p:spPr>
          <a:xfrm>
            <a:off x="8784000" y="16052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76"/>
          <p:cNvSpPr/>
          <p:nvPr/>
        </p:nvSpPr>
        <p:spPr>
          <a:xfrm>
            <a:off x="8784000" y="1920013"/>
            <a:ext cx="192900" cy="19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76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76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76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76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76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76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76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76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3" name="Google Shape;1093;p7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4675" y="175175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094" name="Google Shape;1094;p76"/>
          <p:cNvSpPr txBox="1"/>
          <p:nvPr/>
        </p:nvSpPr>
        <p:spPr>
          <a:xfrm>
            <a:off x="360000" y="175175"/>
            <a:ext cx="73161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Let’s wrap up the work day by answering these technical questions:</a:t>
            </a:r>
            <a:endParaRPr sz="27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7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95" name="Google Shape;1095;p76"/>
          <p:cNvSpPr txBox="1"/>
          <p:nvPr/>
        </p:nvSpPr>
        <p:spPr>
          <a:xfrm>
            <a:off x="360000" y="1182900"/>
            <a:ext cx="6905100" cy="19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 Medium"/>
              <a:buAutoNum type="arabicPeriod"/>
            </a:pPr>
            <a:r>
              <a:rPr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Which library contains image processing tools? What modules does it have?</a:t>
            </a:r>
            <a:endParaRPr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Font typeface="Montserrat Medium"/>
              <a:buAutoNum type="arabicPeriod"/>
            </a:pPr>
            <a:r>
              <a:rPr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What image processing methods do you know?</a:t>
            </a:r>
            <a:endParaRPr sz="17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1000"/>
              </a:spcAft>
              <a:buSzPts val="1700"/>
              <a:buFont typeface="Montserrat Medium"/>
              <a:buAutoNum type="arabicPeriod"/>
            </a:pPr>
            <a:r>
              <a:rPr lang="en" sz="1700">
                <a:latin typeface="Montserrat Medium"/>
                <a:ea typeface="Montserrat Medium"/>
                <a:cs typeface="Montserrat Medium"/>
                <a:sym typeface="Montserrat Medium"/>
              </a:rPr>
              <a:t>What is a class? What is the advantage of processing images with the ImageEditor class?</a:t>
            </a:r>
            <a:endParaRPr sz="17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96" name="Google Shape;1096;p76"/>
          <p:cNvSpPr txBox="1"/>
          <p:nvPr/>
        </p:nvSpPr>
        <p:spPr>
          <a:xfrm>
            <a:off x="4714938" y="4642250"/>
            <a:ext cx="17034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Cole, </a:t>
            </a:r>
            <a:endParaRPr i="1"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senior developer</a:t>
            </a:r>
            <a:endParaRPr i="1"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7" name="Google Shape;1097;p76"/>
          <p:cNvSpPr txBox="1"/>
          <p:nvPr/>
        </p:nvSpPr>
        <p:spPr>
          <a:xfrm>
            <a:off x="6111263" y="4642250"/>
            <a:ext cx="17034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Emily, </a:t>
            </a:r>
            <a:endParaRPr i="1" sz="1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project manager</a:t>
            </a:r>
            <a:endParaRPr i="1"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8" name="Google Shape;1098;p76"/>
          <p:cNvPicPr preferRelativeResize="0"/>
          <p:nvPr/>
        </p:nvPicPr>
        <p:blipFill rotWithShape="1">
          <a:blip r:embed="rId5">
            <a:alphaModFix/>
          </a:blip>
          <a:srcRect b="67537" l="4357" r="59834" t="6999"/>
          <a:stretch/>
        </p:blipFill>
        <p:spPr>
          <a:xfrm>
            <a:off x="6281333" y="2930875"/>
            <a:ext cx="1439295" cy="1711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9" name="Google Shape;1099;p76"/>
          <p:cNvPicPr preferRelativeResize="0"/>
          <p:nvPr/>
        </p:nvPicPr>
        <p:blipFill rotWithShape="1">
          <a:blip r:embed="rId6">
            <a:alphaModFix/>
          </a:blip>
          <a:srcRect b="59913" l="4562" r="68909" t="14160"/>
          <a:stretch/>
        </p:blipFill>
        <p:spPr>
          <a:xfrm>
            <a:off x="4916950" y="2897675"/>
            <a:ext cx="1351851" cy="17113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4" name="Google Shape;1104;p77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105" name="Google Shape;1105;p77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77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7" name="Google Shape;1107;p77"/>
          <p:cNvSpPr txBox="1"/>
          <p:nvPr/>
        </p:nvSpPr>
        <p:spPr>
          <a:xfrm rot="-5400000">
            <a:off x="6504350" y="2628125"/>
            <a:ext cx="3262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Wrapping </a:t>
            </a: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up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work day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08" name="Google Shape;1108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2777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9" name="Google Shape;1109;p77"/>
          <p:cNvSpPr/>
          <p:nvPr/>
        </p:nvSpPr>
        <p:spPr>
          <a:xfrm>
            <a:off x="8784000" y="16052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77"/>
          <p:cNvSpPr/>
          <p:nvPr/>
        </p:nvSpPr>
        <p:spPr>
          <a:xfrm>
            <a:off x="8784000" y="1920013"/>
            <a:ext cx="192900" cy="19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77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77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77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77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77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77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77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77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9" name="Google Shape;1119;p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4675" y="175175"/>
            <a:ext cx="1162225" cy="1099919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77"/>
          <p:cNvSpPr txBox="1"/>
          <p:nvPr/>
        </p:nvSpPr>
        <p:spPr>
          <a:xfrm>
            <a:off x="360000" y="175175"/>
            <a:ext cx="70146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Excellent work!</a:t>
            </a:r>
            <a:endParaRPr sz="30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800">
              <a:solidFill>
                <a:schemeClr val="accent2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30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21" name="Google Shape;1121;p77"/>
          <p:cNvSpPr txBox="1"/>
          <p:nvPr/>
        </p:nvSpPr>
        <p:spPr>
          <a:xfrm>
            <a:off x="252650" y="708225"/>
            <a:ext cx="5720100" cy="28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Colleagues,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Today you 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learned the basics of working with raster graphics using Python.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On our next work day, we will be able to start creating the "Photo Editor" application!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22" name="Google Shape;1122;p77"/>
          <p:cNvPicPr preferRelativeResize="0"/>
          <p:nvPr/>
        </p:nvPicPr>
        <p:blipFill rotWithShape="1">
          <a:blip r:embed="rId5">
            <a:alphaModFix/>
          </a:blip>
          <a:srcRect b="0" l="57323" r="0" t="0"/>
          <a:stretch/>
        </p:blipFill>
        <p:spPr>
          <a:xfrm>
            <a:off x="6437575" y="906391"/>
            <a:ext cx="1049628" cy="4085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78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128" name="Google Shape;1128;p78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78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0" name="Google Shape;1130;p78"/>
          <p:cNvSpPr txBox="1"/>
          <p:nvPr/>
        </p:nvSpPr>
        <p:spPr>
          <a:xfrm rot="-5400000">
            <a:off x="6504350" y="2628125"/>
            <a:ext cx="32625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Summing up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work day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31" name="Google Shape;1131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1277729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2" name="Google Shape;1132;p78"/>
          <p:cNvSpPr/>
          <p:nvPr/>
        </p:nvSpPr>
        <p:spPr>
          <a:xfrm>
            <a:off x="8784000" y="16052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78"/>
          <p:cNvSpPr/>
          <p:nvPr/>
        </p:nvSpPr>
        <p:spPr>
          <a:xfrm>
            <a:off x="8784000" y="1920013"/>
            <a:ext cx="192900" cy="19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78"/>
          <p:cNvSpPr/>
          <p:nvPr/>
        </p:nvSpPr>
        <p:spPr>
          <a:xfrm>
            <a:off x="8784000" y="22458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78"/>
          <p:cNvSpPr/>
          <p:nvPr/>
        </p:nvSpPr>
        <p:spPr>
          <a:xfrm>
            <a:off x="8784000" y="25618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78"/>
          <p:cNvSpPr/>
          <p:nvPr/>
        </p:nvSpPr>
        <p:spPr>
          <a:xfrm>
            <a:off x="8784000" y="28778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78"/>
          <p:cNvSpPr/>
          <p:nvPr/>
        </p:nvSpPr>
        <p:spPr>
          <a:xfrm>
            <a:off x="8784000" y="31938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78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78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78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78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2" name="Google Shape;1142;p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14675" y="175175"/>
            <a:ext cx="1162225" cy="1099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3" name="Google Shape;1143;p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738" y="1556150"/>
            <a:ext cx="5329528" cy="285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4" name="Google Shape;1144;p78"/>
          <p:cNvPicPr preferRelativeResize="0"/>
          <p:nvPr/>
        </p:nvPicPr>
        <p:blipFill rotWithShape="1">
          <a:blip r:embed="rId6">
            <a:alphaModFix/>
          </a:blip>
          <a:srcRect b="0" l="3856" r="1392" t="0"/>
          <a:stretch/>
        </p:blipFill>
        <p:spPr>
          <a:xfrm>
            <a:off x="782862" y="1700980"/>
            <a:ext cx="4123301" cy="2426306"/>
          </a:xfrm>
          <a:prstGeom prst="rect">
            <a:avLst/>
          </a:prstGeom>
          <a:noFill/>
          <a:ln>
            <a:noFill/>
          </a:ln>
        </p:spPr>
      </p:pic>
      <p:sp>
        <p:nvSpPr>
          <p:cNvPr id="1145" name="Google Shape;1145;p78"/>
          <p:cNvSpPr/>
          <p:nvPr/>
        </p:nvSpPr>
        <p:spPr>
          <a:xfrm>
            <a:off x="888075" y="1793432"/>
            <a:ext cx="3890100" cy="351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>
            <a:noFill/>
          </a:ln>
          <a:effectLst>
            <a:outerShdw blurRad="200025" rotWithShape="0" algn="bl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78"/>
          <p:cNvSpPr txBox="1"/>
          <p:nvPr/>
        </p:nvSpPr>
        <p:spPr>
          <a:xfrm>
            <a:off x="1417714" y="1821630"/>
            <a:ext cx="28536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Montserrat Black"/>
                <a:ea typeface="Montserrat Black"/>
                <a:cs typeface="Montserrat Black"/>
                <a:sym typeface="Montserrat Black"/>
                <a:hlinkClick r:id="rId7"/>
              </a:rPr>
              <a:t>VS Code</a:t>
            </a:r>
            <a:endParaRPr sz="1800">
              <a:solidFill>
                <a:schemeClr val="accen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147" name="Google Shape;1147;p78"/>
          <p:cNvSpPr/>
          <p:nvPr/>
        </p:nvSpPr>
        <p:spPr>
          <a:xfrm rot="10800000">
            <a:off x="5006525" y="1601625"/>
            <a:ext cx="2621700" cy="597900"/>
          </a:xfrm>
          <a:prstGeom prst="homePlate">
            <a:avLst>
              <a:gd fmla="val 64446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78"/>
          <p:cNvSpPr txBox="1"/>
          <p:nvPr/>
        </p:nvSpPr>
        <p:spPr>
          <a:xfrm>
            <a:off x="5333213" y="1556150"/>
            <a:ext cx="2388900" cy="6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Bonus work tasks</a:t>
            </a:r>
            <a:endParaRPr sz="17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149" name="Google Shape;1149;p78"/>
          <p:cNvSpPr txBox="1"/>
          <p:nvPr/>
        </p:nvSpPr>
        <p:spPr>
          <a:xfrm>
            <a:off x="360000" y="175175"/>
            <a:ext cx="7108500" cy="9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800">
                <a:latin typeface="Montserrat ExtraBold"/>
                <a:ea typeface="Montserrat ExtraBold"/>
                <a:cs typeface="Montserrat ExtraBold"/>
                <a:sym typeface="Montserrat ExtraBold"/>
              </a:rPr>
              <a:t>Task to improve efficiency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/>
          <p:nvPr/>
        </p:nvSpPr>
        <p:spPr>
          <a:xfrm>
            <a:off x="303975" y="175175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8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Planning our work on the project</a:t>
            </a:r>
            <a:endParaRPr sz="28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75" name="Google Shape;175;p31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76" name="Google Shape;176;p31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1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31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Discussing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 tasks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9" name="Google Shape;1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1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1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1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31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1"/>
          <p:cNvSpPr txBox="1"/>
          <p:nvPr/>
        </p:nvSpPr>
        <p:spPr>
          <a:xfrm>
            <a:off x="236525" y="733275"/>
            <a:ext cx="6924000" cy="7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You know two work planning tools: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mind maps and checklists.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Let's start composing a </a:t>
            </a: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mind map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6" name="Google Shape;186;p31"/>
          <p:cNvSpPr/>
          <p:nvPr/>
        </p:nvSpPr>
        <p:spPr>
          <a:xfrm>
            <a:off x="416200" y="2887875"/>
            <a:ext cx="1750200" cy="496200"/>
          </a:xfrm>
          <a:prstGeom prst="rect">
            <a:avLst/>
          </a:prstGeom>
          <a:gradFill>
            <a:gsLst>
              <a:gs pos="0">
                <a:srgbClr val="66D286"/>
              </a:gs>
              <a:gs pos="100000">
                <a:srgbClr val="308549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Photo editor</a:t>
            </a:r>
            <a:endParaRPr b="1"/>
          </a:p>
        </p:txBody>
      </p:sp>
      <p:sp>
        <p:nvSpPr>
          <p:cNvPr id="187" name="Google Shape;187;p31"/>
          <p:cNvSpPr/>
          <p:nvPr/>
        </p:nvSpPr>
        <p:spPr>
          <a:xfrm>
            <a:off x="2260600" y="2020375"/>
            <a:ext cx="1686000" cy="4707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?</a:t>
            </a:r>
            <a:endParaRPr sz="1300"/>
          </a:p>
        </p:txBody>
      </p:sp>
      <p:sp>
        <p:nvSpPr>
          <p:cNvPr id="188" name="Google Shape;188;p31"/>
          <p:cNvSpPr/>
          <p:nvPr/>
        </p:nvSpPr>
        <p:spPr>
          <a:xfrm>
            <a:off x="2260600" y="3803875"/>
            <a:ext cx="1686000" cy="695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?</a:t>
            </a:r>
            <a:endParaRPr sz="1300"/>
          </a:p>
        </p:txBody>
      </p:sp>
      <p:cxnSp>
        <p:nvCxnSpPr>
          <p:cNvPr id="189" name="Google Shape;189;p31"/>
          <p:cNvCxnSpPr>
            <a:stCxn id="186" idx="0"/>
            <a:endCxn id="187" idx="1"/>
          </p:cNvCxnSpPr>
          <p:nvPr/>
        </p:nvCxnSpPr>
        <p:spPr>
          <a:xfrm flipH="1" rot="10800000">
            <a:off x="1291300" y="2255775"/>
            <a:ext cx="969300" cy="6321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31"/>
          <p:cNvCxnSpPr>
            <a:stCxn id="186" idx="2"/>
            <a:endCxn id="188" idx="1"/>
          </p:cNvCxnSpPr>
          <p:nvPr/>
        </p:nvCxnSpPr>
        <p:spPr>
          <a:xfrm>
            <a:off x="1291300" y="3384075"/>
            <a:ext cx="969300" cy="7674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31"/>
          <p:cNvCxnSpPr>
            <a:stCxn id="187" idx="3"/>
          </p:cNvCxnSpPr>
          <p:nvPr/>
        </p:nvCxnSpPr>
        <p:spPr>
          <a:xfrm>
            <a:off x="3946600" y="2255725"/>
            <a:ext cx="5781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31"/>
          <p:cNvCxnSpPr>
            <a:stCxn id="188" idx="3"/>
          </p:cNvCxnSpPr>
          <p:nvPr/>
        </p:nvCxnSpPr>
        <p:spPr>
          <a:xfrm>
            <a:off x="3946600" y="4151575"/>
            <a:ext cx="578100" cy="3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2"/>
          <p:cNvSpPr txBox="1"/>
          <p:nvPr/>
        </p:nvSpPr>
        <p:spPr>
          <a:xfrm>
            <a:off x="303975" y="175175"/>
            <a:ext cx="7235100" cy="4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  <a:highlight>
                  <a:schemeClr val="lt1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Planning our work on the project</a:t>
            </a:r>
            <a:endParaRPr sz="28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8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98" name="Google Shape;198;p32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199" name="Google Shape;199;p32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2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" name="Google Shape;201;p32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Discussing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 tasks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2" name="Google Shape;20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2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2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2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2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/>
          <p:nvPr/>
        </p:nvSpPr>
        <p:spPr>
          <a:xfrm>
            <a:off x="416200" y="2887875"/>
            <a:ext cx="1750200" cy="496200"/>
          </a:xfrm>
          <a:prstGeom prst="rect">
            <a:avLst/>
          </a:prstGeom>
          <a:gradFill>
            <a:gsLst>
              <a:gs pos="0">
                <a:srgbClr val="66D286"/>
              </a:gs>
              <a:gs pos="100000">
                <a:srgbClr val="308549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Photo editor</a:t>
            </a:r>
            <a:endParaRPr b="1"/>
          </a:p>
        </p:txBody>
      </p:sp>
      <p:sp>
        <p:nvSpPr>
          <p:cNvPr id="209" name="Google Shape;209;p32"/>
          <p:cNvSpPr/>
          <p:nvPr/>
        </p:nvSpPr>
        <p:spPr>
          <a:xfrm>
            <a:off x="2260600" y="2020375"/>
            <a:ext cx="1686000" cy="4707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Interface development</a:t>
            </a:r>
            <a:endParaRPr sz="1300"/>
          </a:p>
        </p:txBody>
      </p:sp>
      <p:sp>
        <p:nvSpPr>
          <p:cNvPr id="210" name="Google Shape;210;p32"/>
          <p:cNvSpPr/>
          <p:nvPr/>
        </p:nvSpPr>
        <p:spPr>
          <a:xfrm>
            <a:off x="2260600" y="3803875"/>
            <a:ext cx="1686000" cy="6954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Functionality</a:t>
            </a:r>
            <a:endParaRPr sz="1300"/>
          </a:p>
        </p:txBody>
      </p:sp>
      <p:cxnSp>
        <p:nvCxnSpPr>
          <p:cNvPr id="211" name="Google Shape;211;p32"/>
          <p:cNvCxnSpPr>
            <a:stCxn id="208" idx="0"/>
            <a:endCxn id="209" idx="1"/>
          </p:cNvCxnSpPr>
          <p:nvPr/>
        </p:nvCxnSpPr>
        <p:spPr>
          <a:xfrm flipH="1" rot="10800000">
            <a:off x="1291300" y="2255775"/>
            <a:ext cx="969300" cy="6321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32"/>
          <p:cNvCxnSpPr>
            <a:stCxn id="208" idx="2"/>
            <a:endCxn id="210" idx="1"/>
          </p:cNvCxnSpPr>
          <p:nvPr/>
        </p:nvCxnSpPr>
        <p:spPr>
          <a:xfrm>
            <a:off x="1291300" y="3384075"/>
            <a:ext cx="969300" cy="7674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32"/>
          <p:cNvCxnSpPr>
            <a:stCxn id="209" idx="3"/>
          </p:cNvCxnSpPr>
          <p:nvPr/>
        </p:nvCxnSpPr>
        <p:spPr>
          <a:xfrm>
            <a:off x="3946600" y="2255725"/>
            <a:ext cx="5781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32"/>
          <p:cNvCxnSpPr>
            <a:stCxn id="210" idx="3"/>
          </p:cNvCxnSpPr>
          <p:nvPr/>
        </p:nvCxnSpPr>
        <p:spPr>
          <a:xfrm>
            <a:off x="3946600" y="4151575"/>
            <a:ext cx="578100" cy="3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15" name="Google Shape;215;p32"/>
          <p:cNvSpPr txBox="1"/>
          <p:nvPr/>
        </p:nvSpPr>
        <p:spPr>
          <a:xfrm>
            <a:off x="5059600" y="2491075"/>
            <a:ext cx="2427600" cy="17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What </a:t>
            </a:r>
            <a:r>
              <a:rPr b="1" i="1" lang="en">
                <a:latin typeface="Montserrat"/>
                <a:ea typeface="Montserrat"/>
                <a:cs typeface="Montserrat"/>
                <a:sym typeface="Montserrat"/>
              </a:rPr>
              <a:t>Python tools</a:t>
            </a: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 will we need?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Will we need to</a:t>
            </a: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i="1" lang="en" u="sng">
                <a:latin typeface="Montserrat"/>
                <a:ea typeface="Montserrat"/>
                <a:cs typeface="Montserrat"/>
                <a:sym typeface="Montserrat"/>
              </a:rPr>
              <a:t>study new libraries</a:t>
            </a:r>
            <a:r>
              <a:rPr i="1" lang="en"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" name="Google Shape;216;p32"/>
          <p:cNvSpPr txBox="1"/>
          <p:nvPr/>
        </p:nvSpPr>
        <p:spPr>
          <a:xfrm>
            <a:off x="236525" y="733275"/>
            <a:ext cx="6924000" cy="7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know two work planning tools: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mind maps and checklists.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Let's start composing a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mind map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/>
        </p:nvSpPr>
        <p:spPr>
          <a:xfrm>
            <a:off x="360000" y="175175"/>
            <a:ext cx="70653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highlight>
                  <a:schemeClr val="lt1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The goal of the work day is</a:t>
            </a:r>
            <a:endParaRPr sz="3000"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222" name="Google Shape;222;p33"/>
          <p:cNvGrpSpPr/>
          <p:nvPr/>
        </p:nvGrpSpPr>
        <p:grpSpPr>
          <a:xfrm>
            <a:off x="7814798" y="175164"/>
            <a:ext cx="1162236" cy="4798825"/>
            <a:chOff x="4572000" y="241250"/>
            <a:chExt cx="1263300" cy="4798825"/>
          </a:xfrm>
        </p:grpSpPr>
        <p:sp>
          <p:nvSpPr>
            <p:cNvPr id="223" name="Google Shape;223;p33"/>
            <p:cNvSpPr/>
            <p:nvPr/>
          </p:nvSpPr>
          <p:spPr>
            <a:xfrm>
              <a:off x="4572000" y="241250"/>
              <a:ext cx="1263300" cy="4583100"/>
            </a:xfrm>
            <a:prstGeom prst="roundRect">
              <a:avLst>
                <a:gd fmla="val 80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3"/>
            <p:cNvSpPr/>
            <p:nvPr/>
          </p:nvSpPr>
          <p:spPr>
            <a:xfrm>
              <a:off x="4684800" y="4700200"/>
              <a:ext cx="657275" cy="339875"/>
            </a:xfrm>
            <a:prstGeom prst="flowChartMerg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25" name="Google Shape;22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8050" y="3162984"/>
            <a:ext cx="211887" cy="27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3"/>
          <p:cNvSpPr/>
          <p:nvPr/>
        </p:nvSpPr>
        <p:spPr>
          <a:xfrm>
            <a:off x="8784000" y="350991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3"/>
          <p:cNvSpPr/>
          <p:nvPr/>
        </p:nvSpPr>
        <p:spPr>
          <a:xfrm>
            <a:off x="8784075" y="382593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3"/>
          <p:cNvSpPr/>
          <p:nvPr/>
        </p:nvSpPr>
        <p:spPr>
          <a:xfrm>
            <a:off x="8784075" y="4141963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3"/>
          <p:cNvSpPr/>
          <p:nvPr/>
        </p:nvSpPr>
        <p:spPr>
          <a:xfrm>
            <a:off x="8784075" y="4457988"/>
            <a:ext cx="192900" cy="1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28513" y="47054"/>
            <a:ext cx="1334800" cy="126327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3"/>
          <p:cNvSpPr txBox="1"/>
          <p:nvPr/>
        </p:nvSpPr>
        <p:spPr>
          <a:xfrm>
            <a:off x="403075" y="2255725"/>
            <a:ext cx="70653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highlight>
                  <a:schemeClr val="lt1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Today you will</a:t>
            </a:r>
            <a:r>
              <a:rPr lang="en" sz="3000">
                <a:highlight>
                  <a:srgbClr val="FFFFFF"/>
                </a:highlight>
                <a:latin typeface="Montserrat ExtraBold"/>
                <a:ea typeface="Montserrat ExtraBold"/>
                <a:cs typeface="Montserrat ExtraBold"/>
                <a:sym typeface="Montserrat ExtraBold"/>
              </a:rPr>
              <a:t>:</a:t>
            </a:r>
            <a:endParaRPr sz="3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32" name="Google Shape;232;p33"/>
          <p:cNvSpPr txBox="1"/>
          <p:nvPr/>
        </p:nvSpPr>
        <p:spPr>
          <a:xfrm>
            <a:off x="728375" y="672350"/>
            <a:ext cx="6350700" cy="12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i="1" lang="en" sz="1800">
                <a:latin typeface="Montserrat ExtraBold"/>
                <a:ea typeface="Montserrat ExtraBold"/>
                <a:cs typeface="Montserrat ExtraBold"/>
                <a:sym typeface="Montserrat ExtraBold"/>
              </a:rPr>
              <a:t>to explore the PIL image processing library and prepare for the Photo Editor project.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p33"/>
          <p:cNvSpPr txBox="1"/>
          <p:nvPr/>
        </p:nvSpPr>
        <p:spPr>
          <a:xfrm>
            <a:off x="784400" y="2801475"/>
            <a:ext cx="6208200" cy="19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 u="sng">
                <a:latin typeface="Montserrat"/>
                <a:ea typeface="Montserrat"/>
                <a:cs typeface="Montserrat"/>
                <a:sym typeface="Montserrat"/>
              </a:rPr>
              <a:t>explore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the capabilities of the PIL library for photo processing;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recall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the object-oriented approach to programming;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SzPts val="1600"/>
              <a:buFont typeface="Montserrat"/>
              <a:buChar char="●"/>
            </a:pPr>
            <a:r>
              <a:rPr lang="en" sz="1600" u="sng">
                <a:latin typeface="Montserrat"/>
                <a:ea typeface="Montserrat"/>
                <a:cs typeface="Montserrat"/>
                <a:sym typeface="Montserrat"/>
              </a:rPr>
              <a:t>program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your own ImageEditor class for photo processing.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p33"/>
          <p:cNvSpPr txBox="1"/>
          <p:nvPr/>
        </p:nvSpPr>
        <p:spPr>
          <a:xfrm rot="-5400000">
            <a:off x="6510050" y="2633825"/>
            <a:ext cx="32511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Discussing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 tasks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4"/>
          <p:cNvSpPr/>
          <p:nvPr/>
        </p:nvSpPr>
        <p:spPr>
          <a:xfrm>
            <a:off x="5736000" y="1047750"/>
            <a:ext cx="3048000" cy="304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4"/>
          <p:cNvSpPr/>
          <p:nvPr/>
        </p:nvSpPr>
        <p:spPr>
          <a:xfrm>
            <a:off x="6050277" y="1355868"/>
            <a:ext cx="2432100" cy="24321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2" name="Google Shape;24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2900" y="1647000"/>
            <a:ext cx="1954200" cy="1849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4"/>
          <p:cNvSpPr txBox="1"/>
          <p:nvPr/>
        </p:nvSpPr>
        <p:spPr>
          <a:xfrm>
            <a:off x="348850" y="1355875"/>
            <a:ext cx="5963700" cy="92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Qualifications</a:t>
            </a:r>
            <a:endParaRPr sz="37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44" name="Google Shape;244;p34"/>
          <p:cNvSpPr txBox="1"/>
          <p:nvPr/>
        </p:nvSpPr>
        <p:spPr>
          <a:xfrm>
            <a:off x="360000" y="320450"/>
            <a:ext cx="5690400" cy="1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Module 4. Lesson 1. Basics of image processing</a:t>
            </a:r>
            <a:endParaRPr b="1"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lgoritmika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833AE0"/>
      </a:accent1>
      <a:accent2>
        <a:srgbClr val="FF7842"/>
      </a:accent2>
      <a:accent3>
        <a:srgbClr val="88DBF2"/>
      </a:accent3>
      <a:accent4>
        <a:srgbClr val="38BD60"/>
      </a:accent4>
      <a:accent5>
        <a:srgbClr val="FA82CC"/>
      </a:accent5>
      <a:accent6>
        <a:srgbClr val="FFDC40"/>
      </a:accent6>
      <a:hlink>
        <a:srgbClr val="833AE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